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5" r:id="rId2"/>
  </p:sldMasterIdLst>
  <p:notesMasterIdLst>
    <p:notesMasterId r:id="rId33"/>
  </p:notesMasterIdLst>
  <p:sldIdLst>
    <p:sldId id="453" r:id="rId3"/>
    <p:sldId id="454" r:id="rId4"/>
    <p:sldId id="455" r:id="rId5"/>
    <p:sldId id="456" r:id="rId6"/>
    <p:sldId id="457" r:id="rId7"/>
    <p:sldId id="463" r:id="rId8"/>
    <p:sldId id="548" r:id="rId9"/>
    <p:sldId id="464" r:id="rId10"/>
    <p:sldId id="549" r:id="rId11"/>
    <p:sldId id="550" r:id="rId12"/>
    <p:sldId id="465" r:id="rId13"/>
    <p:sldId id="551" r:id="rId14"/>
    <p:sldId id="552" r:id="rId15"/>
    <p:sldId id="553" r:id="rId16"/>
    <p:sldId id="555" r:id="rId17"/>
    <p:sldId id="468" r:id="rId18"/>
    <p:sldId id="557" r:id="rId19"/>
    <p:sldId id="472" r:id="rId20"/>
    <p:sldId id="494" r:id="rId21"/>
    <p:sldId id="508" r:id="rId22"/>
    <p:sldId id="485" r:id="rId23"/>
    <p:sldId id="486" r:id="rId24"/>
    <p:sldId id="487" r:id="rId25"/>
    <p:sldId id="488" r:id="rId26"/>
    <p:sldId id="489" r:id="rId27"/>
    <p:sldId id="490" r:id="rId28"/>
    <p:sldId id="491" r:id="rId29"/>
    <p:sldId id="492" r:id="rId30"/>
    <p:sldId id="493" r:id="rId31"/>
    <p:sldId id="495" r:id="rId32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r" defTabSz="914400" rtl="1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r" defTabSz="914400" rtl="1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r" defTabSz="914400" rtl="1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FF0000"/>
    <a:srgbClr val="660066"/>
    <a:srgbClr val="4D4D4D"/>
    <a:srgbClr val="B92D14"/>
    <a:srgbClr val="35759D"/>
    <a:srgbClr val="35B19D"/>
    <a:srgbClr val="20A6C6"/>
    <a:srgbClr val="DEDEDE"/>
    <a:srgbClr val="075E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2536" autoAdjust="0"/>
    <p:restoredTop sz="95596" autoAdjust="0"/>
  </p:normalViewPr>
  <p:slideViewPr>
    <p:cSldViewPr>
      <p:cViewPr>
        <p:scale>
          <a:sx n="72" d="100"/>
          <a:sy n="72" d="100"/>
        </p:scale>
        <p:origin x="-1776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10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106D9B6-F1F9-4CCD-B720-2DD4E82FE5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3723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2AFF7D-27DE-43BC-807F-D88DEC185CCB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4463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2AFF7D-27DE-43BC-807F-D88DEC185CCB}" type="slidenum">
              <a:rPr lang="en-US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4463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2AFF7D-27DE-43BC-807F-D88DEC185CCB}" type="slidenum">
              <a:rPr lang="en-US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4463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2AFF7D-27DE-43BC-807F-D88DEC185CCB}" type="slidenum">
              <a:rPr lang="en-US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4463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2AFF7D-27DE-43BC-807F-D88DEC185CCB}" type="slidenum">
              <a:rPr lang="en-US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4463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2AFF7D-27DE-43BC-807F-D88DEC185CCB}" type="slidenum">
              <a:rPr lang="en-US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4463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2AFF7D-27DE-43BC-807F-D88DEC185CCB}" type="slidenum">
              <a:rPr lang="en-US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4463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2AFF7D-27DE-43BC-807F-D88DEC185CCB}" type="slidenum">
              <a:rPr lang="en-US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4463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2AFF7D-27DE-43BC-807F-D88DEC185CCB}" type="slidenum">
              <a:rPr lang="en-US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44634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2AFF7D-27DE-43BC-807F-D88DEC185CCB}" type="slidenum">
              <a:rPr lang="en-US">
                <a:solidFill>
                  <a:prstClr val="black"/>
                </a:solidFill>
              </a:rPr>
              <a:pPr/>
              <a:t>21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4463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2AFF7D-27DE-43BC-807F-D88DEC185CCB}" type="slidenum">
              <a:rPr lang="en-US">
                <a:solidFill>
                  <a:prstClr val="black"/>
                </a:solidFill>
              </a:rPr>
              <a:pPr/>
              <a:t>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446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2AFF7D-27DE-43BC-807F-D88DEC185CCB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4463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2AFF7D-27DE-43BC-807F-D88DEC185CCB}" type="slidenum">
              <a:rPr lang="en-US">
                <a:solidFill>
                  <a:prstClr val="black"/>
                </a:solidFill>
              </a:rPr>
              <a:pPr/>
              <a:t>23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44634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2AFF7D-27DE-43BC-807F-D88DEC185CCB}" type="slidenum">
              <a:rPr lang="en-US">
                <a:solidFill>
                  <a:prstClr val="black"/>
                </a:solidFill>
              </a:rPr>
              <a:pPr/>
              <a:t>24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44634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2AFF7D-27DE-43BC-807F-D88DEC185CCB}" type="slidenum">
              <a:rPr lang="en-US">
                <a:solidFill>
                  <a:prstClr val="black"/>
                </a:solidFill>
              </a:rPr>
              <a:pPr/>
              <a:t>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44634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2AFF7D-27DE-43BC-807F-D88DEC185CCB}" type="slidenum">
              <a:rPr lang="en-US">
                <a:solidFill>
                  <a:prstClr val="black"/>
                </a:solidFill>
              </a:rPr>
              <a:pPr/>
              <a:t>26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44634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2AFF7D-27DE-43BC-807F-D88DEC185CCB}" type="slidenum">
              <a:rPr lang="en-US">
                <a:solidFill>
                  <a:prstClr val="black"/>
                </a:solidFill>
              </a:rPr>
              <a:pPr/>
              <a:t>27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44634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2AFF7D-27DE-43BC-807F-D88DEC185CCB}" type="slidenum">
              <a:rPr lang="en-US">
                <a:solidFill>
                  <a:prstClr val="black"/>
                </a:solidFill>
              </a:rPr>
              <a:pPr/>
              <a:t>28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44634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2AFF7D-27DE-43BC-807F-D88DEC185CCB}" type="slidenum">
              <a:rPr lang="en-US">
                <a:solidFill>
                  <a:prstClr val="black"/>
                </a:solidFill>
              </a:rPr>
              <a:pPr/>
              <a:t>29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4463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2AFF7D-27DE-43BC-807F-D88DEC185CCB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4463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2AFF7D-27DE-43BC-807F-D88DEC185CCB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4463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2AFF7D-27DE-43BC-807F-D88DEC185CCB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4463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2AFF7D-27DE-43BC-807F-D88DEC185CCB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4463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2AFF7D-27DE-43BC-807F-D88DEC185CCB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4463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2AFF7D-27DE-43BC-807F-D88DEC185CCB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4463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2AFF7D-27DE-43BC-807F-D88DEC185CCB}" type="slidenum">
              <a:rPr lang="en-US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446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5334000"/>
            <a:ext cx="7772400" cy="704850"/>
          </a:xfrm>
        </p:spPr>
        <p:txBody>
          <a:bodyPr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5867400"/>
            <a:ext cx="7772400" cy="533400"/>
          </a:xfrm>
        </p:spPr>
        <p:txBody>
          <a:bodyPr/>
          <a:lstStyle>
            <a:lvl1pPr marL="0" indent="0" algn="r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400800" y="1417638"/>
            <a:ext cx="1828800" cy="5211762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914400" y="1417638"/>
            <a:ext cx="5334000" cy="5211762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216067" name="Rectangle 3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068" name="Rectangle 4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0" lang="zh-CN" altLang="en-US"/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216070" name="Rectangle 6"/>
            <p:cNvSpPr>
              <a:spLocks noChangeArrowheads="1"/>
            </p:cNvSpPr>
            <p:nvPr/>
          </p:nvSpPr>
          <p:spPr bwMode="auto">
            <a:xfrm rot="-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071" name="Rectangle 7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216073" name="Rectangle 9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074" name="Rectangle 10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216076" name="Rectangle 12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077" name="Rectangle 13"/>
            <p:cNvSpPr>
              <a:spLocks noChangeArrowheads="1"/>
            </p:cNvSpPr>
            <p:nvPr/>
          </p:nvSpPr>
          <p:spPr bwMode="auto">
            <a:xfrm rot="5400000" flipV="1">
              <a:off x="2784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6078" name="Rectangle 1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81200"/>
            <a:ext cx="7772400" cy="1143000"/>
          </a:xfrm>
        </p:spPr>
        <p:txBody>
          <a:bodyPr anchor="ctr"/>
          <a:lstStyle>
            <a:lvl1pPr algn="ctr">
              <a:defRPr sz="4000">
                <a:solidFill>
                  <a:schemeClr val="tx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216079" name="Rectangle 1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216080" name="Rectangle 16"/>
          <p:cNvSpPr>
            <a:spLocks noGrp="1" noChangeArrowheads="1"/>
          </p:cNvSpPr>
          <p:nvPr>
            <p:ph type="dt" sz="quarter" idx="2"/>
          </p:nvPr>
        </p:nvSpPr>
        <p:spPr>
          <a:xfrm>
            <a:off x="439738" y="5989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216081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35313" y="60023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216082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00850" y="597852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308D25D-5052-4114-8F53-2DB5D9DA78BD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011E55-A330-417E-A4E2-EB5D01AD146F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A85EA0-8A22-46E7-BE4F-B81AAC8CA8E2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B02789-349C-4462-9F6D-551AE2127720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AF1DC8-93EC-4182-A2BE-C64AD6E11FAE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D103B8-A380-45F2-80BE-09FFAD00E1C1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A176C5-7227-4060-B7F3-79D38DFEB1DF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5810A0-2411-4000-83BF-20F96E4AD3C2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E14B94-12FE-4748-B2D9-9FA091EF0802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243C22-01D9-419A-98A6-350287A64F39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3D6BBB-B084-46D3-9155-9F53FE5CFC6A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914400" y="24384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2438400"/>
            <a:ext cx="35814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الرمز لإضافة صورة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417638"/>
            <a:ext cx="7315200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438400"/>
            <a:ext cx="7315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1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1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2pPr>
      <a:lvl3pPr algn="l" rtl="1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3pPr>
      <a:lvl4pPr algn="l" rtl="1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4pPr>
      <a:lvl5pPr algn="l" rtl="1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5pPr>
      <a:lvl6pPr marL="457200" algn="l" rtl="1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6pPr>
      <a:lvl7pPr marL="914400" algn="l" rtl="1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7pPr>
      <a:lvl8pPr marL="1371600" algn="l" rtl="1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8pPr>
      <a:lvl9pPr marL="1828800" algn="l" rtl="1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215043" name="Rectangle 3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044" name="Rectangle 4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0" lang="zh-CN" altLang="en-US"/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215046" name="Rectangle 6"/>
            <p:cNvSpPr>
              <a:spLocks noChangeArrowheads="1"/>
            </p:cNvSpPr>
            <p:nvPr/>
          </p:nvSpPr>
          <p:spPr bwMode="auto">
            <a:xfrm rot="-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047" name="Rectangle 7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215049" name="Rectangle 9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050" name="Rectangle 10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215052" name="Rectangle 12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053" name="Rectangle 13"/>
            <p:cNvSpPr>
              <a:spLocks noChangeArrowheads="1"/>
            </p:cNvSpPr>
            <p:nvPr/>
          </p:nvSpPr>
          <p:spPr bwMode="auto">
            <a:xfrm rot="5400000" flipV="1">
              <a:off x="2784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14"/>
          <p:cNvGrpSpPr>
            <a:grpSpLocks/>
          </p:cNvGrpSpPr>
          <p:nvPr/>
        </p:nvGrpSpPr>
        <p:grpSpPr bwMode="auto">
          <a:xfrm>
            <a:off x="71438" y="176213"/>
            <a:ext cx="8745537" cy="161925"/>
            <a:chOff x="45" y="111"/>
            <a:chExt cx="5509" cy="102"/>
          </a:xfrm>
        </p:grpSpPr>
        <p:sp>
          <p:nvSpPr>
            <p:cNvPr id="215055" name="Rectangle 15"/>
            <p:cNvSpPr>
              <a:spLocks noChangeArrowheads="1"/>
            </p:cNvSpPr>
            <p:nvPr/>
          </p:nvSpPr>
          <p:spPr bwMode="auto">
            <a:xfrm rot="5400000" flipV="1">
              <a:off x="2850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056" name="Rectangle 16"/>
            <p:cNvSpPr>
              <a:spLocks noChangeArrowheads="1"/>
            </p:cNvSpPr>
            <p:nvPr/>
          </p:nvSpPr>
          <p:spPr bwMode="auto">
            <a:xfrm rot="5400000" flipV="1">
              <a:off x="2781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5057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15058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15059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019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endParaRPr lang="en-US" altLang="zh-CN"/>
          </a:p>
        </p:txBody>
      </p:sp>
      <p:sp>
        <p:nvSpPr>
          <p:cNvPr id="215060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019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endParaRPr lang="en-US" altLang="zh-CN"/>
          </a:p>
        </p:txBody>
      </p:sp>
      <p:sp>
        <p:nvSpPr>
          <p:cNvPr id="215061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19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FF4FF5C8-1E13-4BB3-BDB4-20C13755C41B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ahoma" pitchFamily="34" charset="0"/>
          <a:ea typeface="SimSun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ahoma" pitchFamily="34" charset="0"/>
          <a:ea typeface="SimSun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ahoma" pitchFamily="34" charset="0"/>
          <a:ea typeface="SimSun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ahoma" pitchFamily="34" charset="0"/>
          <a:ea typeface="SimSun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ahoma" pitchFamily="34" charset="0"/>
          <a:ea typeface="SimSun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ahoma" pitchFamily="34" charset="0"/>
          <a:ea typeface="SimSun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ahoma" pitchFamily="34" charset="0"/>
          <a:ea typeface="SimSun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ahoma" pitchFamily="34" charset="0"/>
          <a:ea typeface="SimSun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24" y="2428868"/>
            <a:ext cx="7772400" cy="1419230"/>
          </a:xfrm>
        </p:spPr>
        <p:txBody>
          <a:bodyPr/>
          <a:lstStyle/>
          <a:p>
            <a:pPr algn="ctr" rtl="0"/>
            <a:r>
              <a:rPr lang="en-US" sz="5400" b="1" dirty="0" smtClean="0">
                <a:solidFill>
                  <a:schemeClr val="accent4"/>
                </a:solidFill>
              </a:rPr>
              <a:t>Estrogens &amp; androgens</a:t>
            </a:r>
            <a:r>
              <a:rPr lang="en-US" b="1" dirty="0" smtClean="0">
                <a:solidFill>
                  <a:schemeClr val="accent4"/>
                </a:solidFill>
              </a:rPr>
              <a:t/>
            </a:r>
            <a:br>
              <a:rPr lang="en-US" b="1" dirty="0" smtClean="0">
                <a:solidFill>
                  <a:schemeClr val="accent4"/>
                </a:solidFill>
              </a:rPr>
            </a:br>
            <a:r>
              <a:rPr lang="ar-IQ" b="1" dirty="0" err="1" smtClean="0">
                <a:solidFill>
                  <a:schemeClr val="accent4"/>
                </a:solidFill>
              </a:rPr>
              <a:t>أ.م.د.اسامة</a:t>
            </a:r>
            <a:r>
              <a:rPr lang="ar-IQ" b="1" dirty="0" smtClean="0">
                <a:solidFill>
                  <a:schemeClr val="accent4"/>
                </a:solidFill>
              </a:rPr>
              <a:t> ايوب يعقوب</a:t>
            </a:r>
            <a:r>
              <a:rPr lang="en-US" dirty="0" smtClean="0">
                <a:solidFill>
                  <a:schemeClr val="accent4"/>
                </a:solidFill>
              </a:rPr>
              <a:t/>
            </a:r>
            <a:br>
              <a:rPr lang="en-US" dirty="0" smtClean="0">
                <a:solidFill>
                  <a:schemeClr val="accent4"/>
                </a:solidFill>
              </a:rPr>
            </a:b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1836792" y="0"/>
            <a:ext cx="7315200" cy="6858000"/>
          </a:xfrm>
        </p:spPr>
        <p:txBody>
          <a:bodyPr/>
          <a:lstStyle/>
          <a:p>
            <a:pPr algn="l" rtl="0">
              <a:buNone/>
            </a:pPr>
            <a:r>
              <a:rPr lang="en-US" sz="2000" b="1" dirty="0" smtClean="0"/>
              <a:t>Pharmacokinetics</a:t>
            </a:r>
          </a:p>
          <a:p>
            <a:pPr algn="l" rtl="0"/>
            <a:endParaRPr lang="ar-IQ" sz="2000" dirty="0" smtClean="0"/>
          </a:p>
          <a:p>
            <a:pPr algn="l" rtl="0">
              <a:buFont typeface="Wingdings" panose="05000000000000000000" pitchFamily="2" charset="2"/>
              <a:buChar char="ü"/>
            </a:pPr>
            <a:r>
              <a:rPr lang="en-US" sz="2000" dirty="0" smtClean="0"/>
              <a:t> </a:t>
            </a:r>
            <a:r>
              <a:rPr lang="en-US" sz="2000" dirty="0">
                <a:solidFill>
                  <a:srgbClr val="00B050"/>
                </a:solidFill>
              </a:rPr>
              <a:t>transdermal route (patch, topical gel, </a:t>
            </a:r>
            <a:r>
              <a:rPr lang="en-US" sz="2000" dirty="0" smtClean="0">
                <a:solidFill>
                  <a:srgbClr val="00B050"/>
                </a:solidFill>
              </a:rPr>
              <a:t>topical emulsion</a:t>
            </a:r>
            <a:r>
              <a:rPr lang="en-US" sz="2000" dirty="0">
                <a:solidFill>
                  <a:srgbClr val="00B050"/>
                </a:solidFill>
              </a:rPr>
              <a:t>, or spray), </a:t>
            </a:r>
            <a:endParaRPr lang="en-US" sz="2000" dirty="0" smtClean="0">
              <a:solidFill>
                <a:srgbClr val="00B050"/>
              </a:solidFill>
            </a:endParaRPr>
          </a:p>
          <a:p>
            <a:pPr algn="l" rtl="0">
              <a:buFont typeface="Wingdings" panose="05000000000000000000" pitchFamily="2" charset="2"/>
              <a:buChar char="ü"/>
            </a:pPr>
            <a:r>
              <a:rPr lang="en-US" sz="2000" dirty="0" err="1" smtClean="0">
                <a:solidFill>
                  <a:srgbClr val="00B050"/>
                </a:solidFill>
              </a:rPr>
              <a:t>intravaginally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>
                <a:solidFill>
                  <a:srgbClr val="00B050"/>
                </a:solidFill>
              </a:rPr>
              <a:t>(tablet, cream, or ring), </a:t>
            </a:r>
            <a:endParaRPr lang="en-US" sz="2000" dirty="0" smtClean="0">
              <a:solidFill>
                <a:srgbClr val="00B050"/>
              </a:solidFill>
            </a:endParaRPr>
          </a:p>
          <a:p>
            <a:pPr algn="l" rtl="0">
              <a:buFont typeface="Wingdings" panose="05000000000000000000" pitchFamily="2" charset="2"/>
              <a:buChar char="ü"/>
            </a:pPr>
            <a:r>
              <a:rPr lang="en-US" sz="2000" dirty="0" smtClean="0">
                <a:solidFill>
                  <a:srgbClr val="00B050"/>
                </a:solidFill>
              </a:rPr>
              <a:t>Or by </a:t>
            </a:r>
            <a:r>
              <a:rPr lang="en-US" sz="2000" dirty="0">
                <a:solidFill>
                  <a:srgbClr val="00B050"/>
                </a:solidFill>
              </a:rPr>
              <a:t>injection</a:t>
            </a:r>
            <a:r>
              <a:rPr lang="en-US" sz="2000" dirty="0" smtClean="0">
                <a:solidFill>
                  <a:srgbClr val="00B050"/>
                </a:solidFill>
              </a:rPr>
              <a:t>.</a:t>
            </a:r>
          </a:p>
          <a:p>
            <a:pPr algn="l" rtl="0">
              <a:buFont typeface="Wingdings" panose="05000000000000000000" pitchFamily="2" charset="2"/>
              <a:buChar char="ü"/>
            </a:pPr>
            <a:endParaRPr lang="en-US" sz="2000" dirty="0" smtClean="0"/>
          </a:p>
          <a:p>
            <a:pPr algn="l" rtl="0"/>
            <a:r>
              <a:rPr lang="en-US" sz="2000" dirty="0"/>
              <a:t>The parent </a:t>
            </a:r>
            <a:r>
              <a:rPr lang="en-US" sz="2000" dirty="0">
                <a:solidFill>
                  <a:srgbClr val="FF0000"/>
                </a:solidFill>
              </a:rPr>
              <a:t>estrogen</a:t>
            </a:r>
            <a:r>
              <a:rPr lang="en-US" sz="2000" dirty="0"/>
              <a:t> drugs and their metabolites undergo excretion into the bile and are then reabsorbed through the </a:t>
            </a:r>
            <a:r>
              <a:rPr lang="en-US" sz="2000" dirty="0">
                <a:solidFill>
                  <a:srgbClr val="FF0000"/>
                </a:solidFill>
              </a:rPr>
              <a:t>enterohepatic circulation</a:t>
            </a:r>
            <a:r>
              <a:rPr lang="en-US" sz="2000" dirty="0"/>
              <a:t>.</a:t>
            </a:r>
          </a:p>
          <a:p>
            <a:pPr algn="l" rtl="0">
              <a:buFont typeface="Wingdings" panose="05000000000000000000" pitchFamily="2" charset="2"/>
              <a:buChar char="ü"/>
            </a:pPr>
            <a:endParaRPr lang="en-US" sz="2000" dirty="0" smtClean="0"/>
          </a:p>
          <a:p>
            <a:pPr algn="l" rtl="0">
              <a:buFont typeface="Wingdings" panose="05000000000000000000" pitchFamily="2" charset="2"/>
              <a:buChar char="ü"/>
            </a:pPr>
            <a:endParaRPr lang="en-US" sz="2000" dirty="0"/>
          </a:p>
          <a:p>
            <a:pPr algn="l" rtl="0">
              <a:buFont typeface="Wingdings" panose="05000000000000000000" pitchFamily="2" charset="2"/>
              <a:buChar char="ü"/>
            </a:pPr>
            <a:endParaRPr lang="en-US" sz="2000" dirty="0" smtClean="0"/>
          </a:p>
          <a:p>
            <a:pPr algn="l" rtl="0">
              <a:buFont typeface="Wingdings" panose="05000000000000000000" pitchFamily="2" charset="2"/>
              <a:buChar char="ü"/>
            </a:pPr>
            <a:endParaRPr lang="en-US" sz="2000" dirty="0"/>
          </a:p>
          <a:p>
            <a:pPr algn="l" rtl="0"/>
            <a:endParaRPr lang="en-US" sz="2000" dirty="0" smtClean="0"/>
          </a:p>
          <a:p>
            <a:pPr algn="l" rtl="0"/>
            <a:endParaRPr lang="en-US" sz="2000" dirty="0" smtClean="0"/>
          </a:p>
          <a:p>
            <a:pPr marL="0" indent="0" algn="l" rtl="0">
              <a:buFont typeface="Wingdings" pitchFamily="2" charset="2"/>
              <a:buChar char="Ø"/>
            </a:pPr>
            <a:endParaRPr lang="en-US" sz="2000" dirty="0" smtClean="0"/>
          </a:p>
          <a:p>
            <a:pPr marL="0" indent="0" algn="l" rtl="0">
              <a:buFont typeface="Wingdings" pitchFamily="2" charset="2"/>
              <a:buChar char="Ø"/>
            </a:pPr>
            <a:endParaRPr lang="en-US" sz="2000" dirty="0" smtClean="0"/>
          </a:p>
          <a:p>
            <a:pPr marL="0" indent="0" algn="l" rtl="0">
              <a:buFont typeface="Wingdings" pitchFamily="2" charset="2"/>
              <a:buChar char="Ø"/>
            </a:pPr>
            <a:endParaRPr lang="en-US" sz="2000" dirty="0"/>
          </a:p>
          <a:p>
            <a:pPr algn="l" rtl="0">
              <a:buFont typeface="Wingdings" panose="05000000000000000000" pitchFamily="2" charset="2"/>
              <a:buChar char="v"/>
            </a:pPr>
            <a:endParaRPr lang="en-US" sz="2000" dirty="0"/>
          </a:p>
          <a:p>
            <a:pPr algn="l" rtl="0">
              <a:buFont typeface="Wingdings" panose="05000000000000000000" pitchFamily="2" charset="2"/>
              <a:buChar char="v"/>
            </a:pPr>
            <a:endParaRPr lang="en-US" sz="2000" b="1" dirty="0">
              <a:solidFill>
                <a:schemeClr val="accent6"/>
              </a:solidFill>
            </a:endParaRPr>
          </a:p>
          <a:p>
            <a:pPr algn="l" rtl="0">
              <a:buFont typeface="Wingdings" panose="05000000000000000000" pitchFamily="2" charset="2"/>
              <a:buChar char="v"/>
            </a:pPr>
            <a:endParaRPr lang="ar-IQ" sz="20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89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1836792" y="214290"/>
            <a:ext cx="7315200" cy="6643710"/>
          </a:xfrm>
        </p:spPr>
        <p:txBody>
          <a:bodyPr/>
          <a:lstStyle/>
          <a:p>
            <a:pPr algn="l" rtl="0">
              <a:buFont typeface="Wingdings" pitchFamily="2" charset="2"/>
              <a:buChar char="Ø"/>
            </a:pPr>
            <a:endParaRPr lang="en-US" sz="2000" dirty="0" smtClean="0"/>
          </a:p>
          <a:p>
            <a:pPr algn="l" rtl="0"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Adverse effects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514350" indent="-514350" algn="l" rtl="0">
              <a:buFont typeface="+mj-lt"/>
              <a:buAutoNum type="romanUcPeriod"/>
            </a:pPr>
            <a:r>
              <a:rPr lang="en-US" sz="2000" dirty="0" smtClean="0"/>
              <a:t>Nausea and breast tenderness are the most common </a:t>
            </a:r>
          </a:p>
          <a:p>
            <a:pPr marL="514350" indent="-514350" algn="l" rtl="0">
              <a:buFont typeface="+mj-lt"/>
              <a:buAutoNum type="romanUcPeriod"/>
            </a:pPr>
            <a:endParaRPr lang="en-US" sz="2000" dirty="0" smtClean="0"/>
          </a:p>
          <a:p>
            <a:pPr marL="514350" indent="-514350" algn="l" rtl="0">
              <a:buFont typeface="+mj-lt"/>
              <a:buAutoNum type="romanUcPeriod"/>
            </a:pPr>
            <a:r>
              <a:rPr lang="en-US" sz="2000" dirty="0" smtClean="0"/>
              <a:t>Postmenopausal uterine bleeding can occur.</a:t>
            </a:r>
          </a:p>
          <a:p>
            <a:pPr marL="514350" indent="-514350" algn="l" rtl="0">
              <a:buFont typeface="+mj-lt"/>
              <a:buAutoNum type="romanUcPeriod"/>
            </a:pPr>
            <a:endParaRPr lang="en-US" sz="2000" dirty="0" smtClean="0"/>
          </a:p>
          <a:p>
            <a:pPr marL="514350" indent="-514350" algn="l" rtl="0">
              <a:buFont typeface="+mj-lt"/>
              <a:buAutoNum type="romanUcPeriod"/>
            </a:pPr>
            <a:endParaRPr lang="ar-IQ" sz="2000" dirty="0" smtClean="0"/>
          </a:p>
          <a:p>
            <a:pPr marL="514350" indent="-514350" algn="l" rtl="0">
              <a:buFont typeface="+mj-lt"/>
              <a:buAutoNum type="romanUcPeriod"/>
            </a:pPr>
            <a:endParaRPr lang="en-US" sz="2000" dirty="0" smtClean="0"/>
          </a:p>
          <a:p>
            <a:pPr marL="514350" indent="-514350" algn="l" rtl="0">
              <a:buFont typeface="+mj-lt"/>
              <a:buAutoNum type="romanUcPeriod"/>
            </a:pPr>
            <a:r>
              <a:rPr lang="en-US" sz="2000" dirty="0" smtClean="0"/>
              <a:t>diethylstilbestrol has been implicated as the possible cause of a rare, </a:t>
            </a:r>
            <a:r>
              <a:rPr lang="en-US" sz="2000" dirty="0" smtClean="0">
                <a:solidFill>
                  <a:srgbClr val="FF0000"/>
                </a:solidFill>
              </a:rPr>
              <a:t>clear-cell cervical or vaginal </a:t>
            </a:r>
            <a:r>
              <a:rPr lang="en-US" sz="2000" dirty="0" err="1" smtClean="0">
                <a:solidFill>
                  <a:srgbClr val="FF0000"/>
                </a:solidFill>
              </a:rPr>
              <a:t>adenocarcinoma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observed among the daughters of women who took the drug during pregnancy.</a:t>
            </a:r>
          </a:p>
          <a:p>
            <a:pPr algn="l" rtl="0">
              <a:buNone/>
            </a:pPr>
            <a:r>
              <a:rPr lang="en-US" sz="2000" dirty="0" smtClean="0"/>
              <a:t> </a:t>
            </a:r>
          </a:p>
          <a:p>
            <a:pPr marL="0" indent="0" algn="l" rtl="0">
              <a:buFont typeface="Wingdings" pitchFamily="2" charset="2"/>
              <a:buChar char="Ø"/>
            </a:pPr>
            <a:endParaRPr lang="en-US" sz="2000" dirty="0" smtClean="0"/>
          </a:p>
          <a:p>
            <a:pPr marL="0" indent="0" algn="l" rtl="0">
              <a:buFont typeface="Wingdings" pitchFamily="2" charset="2"/>
              <a:buChar char="Ø"/>
            </a:pPr>
            <a:endParaRPr lang="en-US" sz="2000" dirty="0"/>
          </a:p>
          <a:p>
            <a:pPr algn="l" rtl="0">
              <a:buFont typeface="Wingdings" panose="05000000000000000000" pitchFamily="2" charset="2"/>
              <a:buChar char="v"/>
            </a:pPr>
            <a:endParaRPr lang="en-US" sz="2000" dirty="0"/>
          </a:p>
          <a:p>
            <a:pPr algn="l" rtl="0">
              <a:buFont typeface="Wingdings" panose="05000000000000000000" pitchFamily="2" charset="2"/>
              <a:buChar char="v"/>
            </a:pPr>
            <a:endParaRPr lang="en-US" sz="2000" b="1" dirty="0">
              <a:solidFill>
                <a:schemeClr val="accent6"/>
              </a:solidFill>
            </a:endParaRPr>
          </a:p>
          <a:p>
            <a:pPr algn="l" rtl="0">
              <a:buFont typeface="Wingdings" panose="05000000000000000000" pitchFamily="2" charset="2"/>
              <a:buChar char="v"/>
            </a:pPr>
            <a:endParaRPr lang="ar-IQ" sz="20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25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1619672" y="0"/>
            <a:ext cx="7315200" cy="715962"/>
          </a:xfrm>
        </p:spPr>
        <p:txBody>
          <a:bodyPr/>
          <a:lstStyle/>
          <a:p>
            <a:pPr rtl="0"/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2400" b="1" dirty="0" smtClean="0"/>
              <a:t>Selective Estrogen-Receptor Modulators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1836792" y="635090"/>
            <a:ext cx="7315200" cy="6222910"/>
          </a:xfrm>
        </p:spPr>
        <p:txBody>
          <a:bodyPr/>
          <a:lstStyle/>
          <a:p>
            <a:pPr algn="l" rtl="0">
              <a:buFont typeface="Wingdings" pitchFamily="2" charset="2"/>
              <a:buChar char="Ø"/>
            </a:pPr>
            <a:endParaRPr lang="en-US" sz="2000" b="1" i="1" dirty="0" smtClean="0">
              <a:solidFill>
                <a:srgbClr val="FF0000"/>
              </a:solidFill>
            </a:endParaRPr>
          </a:p>
          <a:p>
            <a:pPr algn="l" rtl="0"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class 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of estrogen-related compounds that display </a:t>
            </a:r>
            <a:r>
              <a:rPr lang="en-US" sz="2000" dirty="0" smtClean="0">
                <a:solidFill>
                  <a:srgbClr val="FF0000"/>
                </a:solidFill>
              </a:rPr>
              <a:t>selective </a:t>
            </a:r>
            <a:r>
              <a:rPr lang="en-US" sz="2000" dirty="0" err="1" smtClean="0">
                <a:solidFill>
                  <a:srgbClr val="FF0000"/>
                </a:solidFill>
              </a:rPr>
              <a:t>agonism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rgbClr val="FF0000"/>
                </a:solidFill>
              </a:rPr>
              <a:t>or antagonism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 for estrogen receptors depending on the 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tissue type</a:t>
            </a: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. </a:t>
            </a:r>
            <a:endParaRPr lang="en-US" sz="20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l" rtl="0">
              <a:buFont typeface="Wingdings" pitchFamily="2" charset="2"/>
              <a:buChar char="Ø"/>
            </a:pPr>
            <a:endParaRPr lang="en-US" sz="2000" dirty="0">
              <a:solidFill>
                <a:schemeClr val="accent4">
                  <a:lumMod val="50000"/>
                </a:schemeClr>
              </a:solidFill>
            </a:endParaRPr>
          </a:p>
          <a:p>
            <a:pPr algn="l" rtl="0">
              <a:buFont typeface="Wingdings" pitchFamily="2" charset="2"/>
              <a:buChar char="Ø"/>
            </a:pPr>
            <a:endParaRPr lang="en-US" sz="2000" dirty="0"/>
          </a:p>
          <a:p>
            <a:pPr algn="l" rtl="0">
              <a:buFont typeface="Wingdings" pitchFamily="2" charset="2"/>
              <a:buChar char="Ø"/>
            </a:pPr>
            <a:r>
              <a:rPr lang="en-US" sz="2000" dirty="0">
                <a:solidFill>
                  <a:schemeClr val="accent4">
                    <a:lumMod val="50000"/>
                  </a:schemeClr>
                </a:solidFill>
              </a:rPr>
              <a:t>This category includes </a:t>
            </a:r>
            <a:endParaRPr lang="en-US" sz="20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l" rtl="0"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009900"/>
                </a:solidFill>
              </a:rPr>
              <a:t>tamoxifen</a:t>
            </a:r>
            <a:r>
              <a:rPr lang="en-US" sz="2000" b="1" dirty="0">
                <a:solidFill>
                  <a:srgbClr val="009900"/>
                </a:solidFill>
              </a:rPr>
              <a:t>, </a:t>
            </a:r>
            <a:endParaRPr lang="en-US" sz="2000" b="1" dirty="0" smtClean="0">
              <a:solidFill>
                <a:srgbClr val="009900"/>
              </a:solidFill>
            </a:endParaRPr>
          </a:p>
          <a:p>
            <a:pPr algn="l" rtl="0">
              <a:buFont typeface="Wingdings" pitchFamily="2" charset="2"/>
              <a:buChar char="Ø"/>
            </a:pPr>
            <a:r>
              <a:rPr lang="en-US" sz="2000" b="1" dirty="0" err="1" smtClean="0">
                <a:solidFill>
                  <a:srgbClr val="009900"/>
                </a:solidFill>
              </a:rPr>
              <a:t>Bazedoxifene</a:t>
            </a:r>
            <a:endParaRPr lang="en-US" sz="2000" b="1" dirty="0" smtClean="0">
              <a:solidFill>
                <a:srgbClr val="009900"/>
              </a:solidFill>
            </a:endParaRPr>
          </a:p>
          <a:p>
            <a:pPr algn="l" rtl="0">
              <a:buFont typeface="Wingdings" pitchFamily="2" charset="2"/>
              <a:buChar char="Ø"/>
            </a:pPr>
            <a:r>
              <a:rPr lang="en-US" sz="2000" b="1" dirty="0" err="1" smtClean="0">
                <a:solidFill>
                  <a:srgbClr val="009900"/>
                </a:solidFill>
              </a:rPr>
              <a:t>raloxifene</a:t>
            </a:r>
            <a:r>
              <a:rPr lang="en-US" sz="2000" b="1" dirty="0">
                <a:solidFill>
                  <a:srgbClr val="009900"/>
                </a:solidFill>
              </a:rPr>
              <a:t>, 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009900"/>
                </a:solidFill>
              </a:rPr>
              <a:t>clomiphene</a:t>
            </a:r>
            <a:r>
              <a:rPr lang="en-US" sz="2000" b="1" dirty="0">
                <a:solidFill>
                  <a:srgbClr val="009900"/>
                </a:solidFill>
              </a:rPr>
              <a:t>, and </a:t>
            </a:r>
            <a:endParaRPr lang="en-US" sz="2000" b="1" dirty="0" smtClean="0">
              <a:solidFill>
                <a:srgbClr val="009900"/>
              </a:solidFill>
            </a:endParaRPr>
          </a:p>
          <a:p>
            <a:pPr algn="l" rtl="0">
              <a:buFont typeface="Wingdings" pitchFamily="2" charset="2"/>
              <a:buChar char="Ø"/>
            </a:pPr>
            <a:r>
              <a:rPr lang="en-US" sz="2000" b="1" dirty="0" err="1" smtClean="0">
                <a:solidFill>
                  <a:srgbClr val="009900"/>
                </a:solidFill>
              </a:rPr>
              <a:t>ospemifene</a:t>
            </a:r>
            <a:r>
              <a:rPr lang="en-US" sz="2000" b="1" dirty="0">
                <a:solidFill>
                  <a:srgbClr val="009900"/>
                </a:solidFill>
              </a:rPr>
              <a:t>.</a:t>
            </a:r>
          </a:p>
          <a:p>
            <a:pPr algn="l" rtl="0">
              <a:buFont typeface="Wingdings" pitchFamily="2" charset="2"/>
              <a:buChar char="Ø"/>
            </a:pPr>
            <a:endParaRPr lang="en-US" sz="2000" dirty="0"/>
          </a:p>
          <a:p>
            <a:pPr algn="l" rtl="0">
              <a:buFont typeface="Wingdings" pitchFamily="2" charset="2"/>
              <a:buChar char="Ø"/>
            </a:pPr>
            <a:endParaRPr lang="en-US" sz="2000" dirty="0" smtClean="0"/>
          </a:p>
          <a:p>
            <a:pPr marL="0" indent="0" algn="l" rtl="0">
              <a:buFont typeface="Wingdings" pitchFamily="2" charset="2"/>
              <a:buChar char="ü"/>
            </a:pPr>
            <a:endParaRPr lang="en-US" sz="2000" dirty="0" smtClean="0"/>
          </a:p>
          <a:p>
            <a:pPr marL="0" indent="0" algn="l" rtl="0">
              <a:buFont typeface="Wingdings" pitchFamily="2" charset="2"/>
              <a:buChar char="ü"/>
            </a:pPr>
            <a:endParaRPr lang="en-US" sz="2000" dirty="0" smtClean="0"/>
          </a:p>
          <a:p>
            <a:pPr marL="0" indent="0" algn="l" rtl="0">
              <a:buFont typeface="Wingdings" pitchFamily="2" charset="2"/>
              <a:buChar char="Ø"/>
            </a:pPr>
            <a:endParaRPr lang="en-US" sz="2000" dirty="0" smtClean="0"/>
          </a:p>
          <a:p>
            <a:pPr marL="0" indent="0" algn="l" rtl="0">
              <a:buFont typeface="Wingdings" pitchFamily="2" charset="2"/>
              <a:buChar char="Ø"/>
            </a:pPr>
            <a:endParaRPr lang="en-US" sz="2000" dirty="0" smtClean="0"/>
          </a:p>
          <a:p>
            <a:pPr marL="0" indent="0" algn="l" rtl="0">
              <a:buFont typeface="Wingdings" pitchFamily="2" charset="2"/>
              <a:buChar char="Ø"/>
            </a:pPr>
            <a:endParaRPr lang="en-US" sz="2000" dirty="0"/>
          </a:p>
          <a:p>
            <a:pPr algn="l" rtl="0">
              <a:buFont typeface="Wingdings" panose="05000000000000000000" pitchFamily="2" charset="2"/>
              <a:buChar char="v"/>
            </a:pPr>
            <a:endParaRPr lang="en-US" sz="2000" dirty="0"/>
          </a:p>
          <a:p>
            <a:pPr algn="l" rtl="0">
              <a:buFont typeface="Wingdings" panose="05000000000000000000" pitchFamily="2" charset="2"/>
              <a:buChar char="v"/>
            </a:pPr>
            <a:endParaRPr lang="en-US" sz="2000" b="1" dirty="0">
              <a:solidFill>
                <a:schemeClr val="accent6"/>
              </a:solidFill>
            </a:endParaRPr>
          </a:p>
          <a:p>
            <a:pPr algn="l" rtl="0">
              <a:buFont typeface="Wingdings" panose="05000000000000000000" pitchFamily="2" charset="2"/>
              <a:buChar char="v"/>
            </a:pPr>
            <a:endParaRPr lang="ar-IQ" sz="20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558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1619672" y="0"/>
            <a:ext cx="7315200" cy="715962"/>
          </a:xfrm>
        </p:spPr>
        <p:txBody>
          <a:bodyPr/>
          <a:lstStyle/>
          <a:p>
            <a:pPr rtl="0"/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2400" b="1" dirty="0" smtClean="0"/>
              <a:t>Selective Estrogen-Receptor Modulators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1836792" y="635090"/>
            <a:ext cx="7315200" cy="6222910"/>
          </a:xfrm>
        </p:spPr>
        <p:txBody>
          <a:bodyPr/>
          <a:lstStyle/>
          <a:p>
            <a:pPr algn="l" rtl="0">
              <a:buFont typeface="Wingdings" pitchFamily="2" charset="2"/>
              <a:buChar char="Ø"/>
            </a:pPr>
            <a:endParaRPr lang="en-US" sz="2000" dirty="0">
              <a:solidFill>
                <a:schemeClr val="accent4">
                  <a:lumMod val="50000"/>
                </a:schemeClr>
              </a:solidFill>
            </a:endParaRPr>
          </a:p>
          <a:p>
            <a:pPr algn="l" rtl="0">
              <a:buFont typeface="Wingdings" pitchFamily="2" charset="2"/>
              <a:buChar char="Ø"/>
            </a:pPr>
            <a:r>
              <a:rPr lang="en-US" sz="2000" b="1" i="1" dirty="0" smtClean="0">
                <a:solidFill>
                  <a:srgbClr val="FF0000"/>
                </a:solidFill>
              </a:rPr>
              <a:t>Tamoxifen</a:t>
            </a:r>
            <a:r>
              <a:rPr lang="en-US" sz="2000" i="1" dirty="0" smtClean="0"/>
              <a:t>  </a:t>
            </a:r>
            <a:r>
              <a:rPr lang="en-US" sz="2000" dirty="0" smtClean="0"/>
              <a:t>Considered to be the first SERM</a:t>
            </a:r>
            <a:r>
              <a:rPr lang="en-US" sz="2000" i="1" dirty="0" smtClean="0"/>
              <a:t> it </a:t>
            </a:r>
            <a:r>
              <a:rPr lang="en-US" sz="2000" dirty="0" smtClean="0"/>
              <a:t>competes with estrogen for binding to the estrogen receptor in breast tissue and uterus. </a:t>
            </a:r>
          </a:p>
          <a:p>
            <a:pPr algn="l" rtl="0">
              <a:buFont typeface="Wingdings" pitchFamily="2" charset="2"/>
              <a:buChar char="Ø"/>
            </a:pPr>
            <a:endParaRPr lang="ar-IQ" sz="2000" dirty="0" smtClean="0"/>
          </a:p>
          <a:p>
            <a:pPr marL="0" indent="0" algn="l" rtl="0">
              <a:buFont typeface="Wingdings" pitchFamily="2" charset="2"/>
              <a:buChar char="Ø"/>
            </a:pPr>
            <a:r>
              <a:rPr lang="en-US" sz="2000" dirty="0" smtClean="0"/>
              <a:t>:</a:t>
            </a:r>
          </a:p>
          <a:p>
            <a:pPr marL="0" indent="0" algn="l" rtl="0">
              <a:buFont typeface="Wingdings" pitchFamily="2" charset="2"/>
              <a:buChar char="Ø"/>
            </a:pPr>
            <a:endParaRPr lang="en-US" sz="2000" dirty="0" smtClean="0"/>
          </a:p>
          <a:p>
            <a:pPr algn="l" rtl="0"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FF0000"/>
                </a:solidFill>
              </a:rPr>
              <a:t>antagonism of estrogen receptors in the breast tissue</a:t>
            </a:r>
            <a:r>
              <a:rPr lang="en-US" sz="2000" dirty="0" smtClean="0"/>
              <a:t>. Therefore, some breast tumors regress following treatment with these agents</a:t>
            </a:r>
          </a:p>
          <a:p>
            <a:pPr algn="l" rtl="0">
              <a:buFont typeface="Wingdings" pitchFamily="2" charset="2"/>
              <a:buChar char="Ø"/>
            </a:pPr>
            <a:endParaRPr lang="en-US" sz="2000" dirty="0" smtClean="0"/>
          </a:p>
          <a:p>
            <a:pPr marL="0" indent="0" algn="l" rtl="0">
              <a:buFont typeface="Wingdings" pitchFamily="2" charset="2"/>
              <a:buChar char="ü"/>
            </a:pPr>
            <a:endParaRPr lang="en-US" sz="2000" dirty="0" smtClean="0"/>
          </a:p>
          <a:p>
            <a:pPr marL="0" indent="0" algn="l" rtl="0">
              <a:buFont typeface="Wingdings" pitchFamily="2" charset="2"/>
              <a:buChar char="ü"/>
            </a:pPr>
            <a:endParaRPr lang="en-US" sz="2000" dirty="0" smtClean="0"/>
          </a:p>
          <a:p>
            <a:pPr marL="0" indent="0" algn="l" rtl="0">
              <a:buFont typeface="Wingdings" pitchFamily="2" charset="2"/>
              <a:buChar char="Ø"/>
            </a:pPr>
            <a:endParaRPr lang="en-US" sz="2000" dirty="0" smtClean="0"/>
          </a:p>
          <a:p>
            <a:pPr marL="0" indent="0" algn="l" rtl="0">
              <a:buFont typeface="Wingdings" pitchFamily="2" charset="2"/>
              <a:buChar char="Ø"/>
            </a:pPr>
            <a:endParaRPr lang="en-US" sz="2000" dirty="0" smtClean="0"/>
          </a:p>
          <a:p>
            <a:pPr marL="0" indent="0" algn="l" rtl="0">
              <a:buFont typeface="Wingdings" pitchFamily="2" charset="2"/>
              <a:buChar char="Ø"/>
            </a:pPr>
            <a:endParaRPr lang="en-US" sz="2000" dirty="0"/>
          </a:p>
          <a:p>
            <a:pPr algn="l" rtl="0">
              <a:buFont typeface="Wingdings" panose="05000000000000000000" pitchFamily="2" charset="2"/>
              <a:buChar char="v"/>
            </a:pPr>
            <a:endParaRPr lang="en-US" sz="2000" dirty="0"/>
          </a:p>
          <a:p>
            <a:pPr algn="l" rtl="0">
              <a:buFont typeface="Wingdings" panose="05000000000000000000" pitchFamily="2" charset="2"/>
              <a:buChar char="v"/>
            </a:pPr>
            <a:endParaRPr lang="en-US" sz="2000" b="1" dirty="0">
              <a:solidFill>
                <a:schemeClr val="accent6"/>
              </a:solidFill>
            </a:endParaRPr>
          </a:p>
          <a:p>
            <a:pPr algn="l" rtl="0">
              <a:buFont typeface="Wingdings" panose="05000000000000000000" pitchFamily="2" charset="2"/>
              <a:buChar char="v"/>
            </a:pPr>
            <a:endParaRPr lang="ar-IQ" sz="20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873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1619672" y="0"/>
            <a:ext cx="7315200" cy="715962"/>
          </a:xfrm>
        </p:spPr>
        <p:txBody>
          <a:bodyPr/>
          <a:lstStyle/>
          <a:p>
            <a:pPr rtl="0"/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2400" b="1" dirty="0" smtClean="0"/>
              <a:t>Selective Estrogen-Receptor Modulators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1836792" y="635090"/>
            <a:ext cx="7315200" cy="6222910"/>
          </a:xfrm>
        </p:spPr>
        <p:txBody>
          <a:bodyPr/>
          <a:lstStyle/>
          <a:p>
            <a:pPr algn="l" rtl="0">
              <a:buFont typeface="Wingdings" pitchFamily="2" charset="2"/>
              <a:buChar char="Ø"/>
            </a:pPr>
            <a:endParaRPr lang="en-US" sz="2000" b="1" i="1" dirty="0" smtClean="0">
              <a:solidFill>
                <a:srgbClr val="FF0000"/>
              </a:solidFill>
            </a:endParaRPr>
          </a:p>
          <a:p>
            <a:pPr algn="l" rtl="0">
              <a:buFont typeface="Wingdings" pitchFamily="2" charset="2"/>
              <a:buChar char="Ø"/>
            </a:pPr>
            <a:r>
              <a:rPr lang="en-US" sz="2000" dirty="0" smtClean="0"/>
              <a:t>Acts as </a:t>
            </a:r>
            <a:r>
              <a:rPr lang="en-US" sz="2000" dirty="0" smtClean="0">
                <a:solidFill>
                  <a:srgbClr val="FF0000"/>
                </a:solidFill>
              </a:rPr>
              <a:t>an estrogen agonist in bone </a:t>
            </a:r>
            <a:r>
              <a:rPr lang="en-US" sz="2000" dirty="0" smtClean="0"/>
              <a:t>leading to decreased bone resorption, increased bone density, and decreased vertebral fractures</a:t>
            </a:r>
          </a:p>
          <a:p>
            <a:pPr algn="l" rtl="0">
              <a:buFont typeface="Wingdings" pitchFamily="2" charset="2"/>
              <a:buChar char="Ø"/>
            </a:pPr>
            <a:endParaRPr lang="en-US" sz="2000" dirty="0" smtClean="0"/>
          </a:p>
          <a:p>
            <a:pPr algn="l" rtl="0">
              <a:buFont typeface="Wingdings" pitchFamily="2" charset="2"/>
              <a:buChar char="Ø"/>
            </a:pPr>
            <a:r>
              <a:rPr lang="en-US" sz="2000" dirty="0" smtClean="0"/>
              <a:t>has little </a:t>
            </a:r>
            <a:r>
              <a:rPr lang="en-US" sz="2000" dirty="0" smtClean="0">
                <a:solidFill>
                  <a:srgbClr val="FF0000"/>
                </a:solidFill>
              </a:rPr>
              <a:t>to no effect on the </a:t>
            </a:r>
            <a:r>
              <a:rPr lang="en-US" sz="2000" dirty="0" err="1" smtClean="0">
                <a:solidFill>
                  <a:srgbClr val="FF0000"/>
                </a:solidFill>
              </a:rPr>
              <a:t>endometrium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and, therefore, may not predispose to uterine cancer.</a:t>
            </a:r>
          </a:p>
          <a:p>
            <a:pPr marL="0" indent="0" algn="l" rtl="0">
              <a:buFont typeface="Wingdings" pitchFamily="2" charset="2"/>
              <a:buChar char="Ø"/>
            </a:pPr>
            <a:endParaRPr lang="en-US" sz="2000" dirty="0" smtClean="0"/>
          </a:p>
          <a:p>
            <a:pPr marL="0" indent="0" algn="l" rtl="0">
              <a:buFont typeface="Wingdings" pitchFamily="2" charset="2"/>
              <a:buChar char="Ø"/>
            </a:pPr>
            <a:endParaRPr lang="ar-IQ" sz="2000" dirty="0" smtClean="0">
              <a:solidFill>
                <a:srgbClr val="FF0000"/>
              </a:solidFill>
            </a:endParaRPr>
          </a:p>
          <a:p>
            <a:pPr marL="0" indent="0" algn="l" rtl="0">
              <a:buFont typeface="Wingdings" pitchFamily="2" charset="2"/>
              <a:buChar char="Ø"/>
            </a:pPr>
            <a:endParaRPr lang="en-US" sz="2000" dirty="0"/>
          </a:p>
          <a:p>
            <a:pPr marL="0" indent="0" algn="l" rtl="0">
              <a:buFont typeface="Wingdings" pitchFamily="2" charset="2"/>
              <a:buChar char="Ø"/>
            </a:pPr>
            <a:r>
              <a:rPr lang="en-US" sz="2000" dirty="0" smtClean="0"/>
              <a:t>The </a:t>
            </a:r>
            <a:r>
              <a:rPr lang="en-US" sz="2000" dirty="0"/>
              <a:t>drug </a:t>
            </a:r>
            <a:r>
              <a:rPr lang="en-US" sz="2000" dirty="0">
                <a:solidFill>
                  <a:srgbClr val="FF0000"/>
                </a:solidFill>
              </a:rPr>
              <a:t>reduces the risk of endometrial hyperplasia </a:t>
            </a:r>
            <a:r>
              <a:rPr lang="en-US" sz="2000" dirty="0"/>
              <a:t>with estrogen use.</a:t>
            </a:r>
          </a:p>
          <a:p>
            <a:pPr marL="0" indent="0" algn="l" rtl="0">
              <a:buFont typeface="Wingdings" pitchFamily="2" charset="2"/>
              <a:buChar char="Ø"/>
            </a:pPr>
            <a:endParaRPr lang="en-US" sz="2000" dirty="0"/>
          </a:p>
          <a:p>
            <a:pPr marL="0" indent="0" algn="l" rtl="0">
              <a:buFont typeface="Wingdings" pitchFamily="2" charset="2"/>
              <a:buChar char="ü"/>
            </a:pPr>
            <a:endParaRPr lang="en-US" sz="2000" dirty="0" smtClean="0"/>
          </a:p>
          <a:p>
            <a:pPr marL="0" indent="0" algn="l" rtl="0">
              <a:buFont typeface="Wingdings" pitchFamily="2" charset="2"/>
              <a:buChar char="ü"/>
            </a:pPr>
            <a:endParaRPr lang="en-US" sz="2000" dirty="0" smtClean="0"/>
          </a:p>
          <a:p>
            <a:pPr marL="0" indent="0" algn="l" rtl="0">
              <a:buFont typeface="Wingdings" pitchFamily="2" charset="2"/>
              <a:buChar char="Ø"/>
            </a:pPr>
            <a:endParaRPr lang="en-US" sz="2000" dirty="0" smtClean="0"/>
          </a:p>
          <a:p>
            <a:pPr marL="0" indent="0" algn="l" rtl="0">
              <a:buFont typeface="Wingdings" pitchFamily="2" charset="2"/>
              <a:buChar char="Ø"/>
            </a:pPr>
            <a:endParaRPr lang="en-US" sz="2000" dirty="0" smtClean="0"/>
          </a:p>
          <a:p>
            <a:pPr marL="0" indent="0" algn="l" rtl="0">
              <a:buFont typeface="Wingdings" pitchFamily="2" charset="2"/>
              <a:buChar char="Ø"/>
            </a:pPr>
            <a:endParaRPr lang="en-US" sz="2000" dirty="0"/>
          </a:p>
          <a:p>
            <a:pPr algn="l" rtl="0">
              <a:buFont typeface="Wingdings" panose="05000000000000000000" pitchFamily="2" charset="2"/>
              <a:buChar char="v"/>
            </a:pPr>
            <a:endParaRPr lang="en-US" sz="2000" dirty="0"/>
          </a:p>
          <a:p>
            <a:pPr algn="l" rtl="0">
              <a:buFont typeface="Wingdings" panose="05000000000000000000" pitchFamily="2" charset="2"/>
              <a:buChar char="v"/>
            </a:pPr>
            <a:endParaRPr lang="en-US" sz="2000" b="1" dirty="0">
              <a:solidFill>
                <a:schemeClr val="accent6"/>
              </a:solidFill>
            </a:endParaRPr>
          </a:p>
          <a:p>
            <a:pPr algn="l" rtl="0">
              <a:buFont typeface="Wingdings" panose="05000000000000000000" pitchFamily="2" charset="2"/>
              <a:buChar char="v"/>
            </a:pPr>
            <a:endParaRPr lang="ar-IQ" sz="20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83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1836792" y="635090"/>
            <a:ext cx="7315200" cy="6222910"/>
          </a:xfrm>
        </p:spPr>
        <p:txBody>
          <a:bodyPr/>
          <a:lstStyle/>
          <a:p>
            <a:pPr marL="0" indent="0" algn="l" rtl="0">
              <a:buFont typeface="Wingdings" pitchFamily="2" charset="2"/>
              <a:buChar char="Ø"/>
            </a:pPr>
            <a:endParaRPr lang="en-US" sz="2000" b="1" i="1" dirty="0" smtClean="0">
              <a:solidFill>
                <a:srgbClr val="FF0000"/>
              </a:solidFill>
            </a:endParaRPr>
          </a:p>
          <a:p>
            <a:pPr marL="0" indent="0" algn="l" rtl="0">
              <a:buFont typeface="Wingdings" pitchFamily="2" charset="2"/>
              <a:buChar char="ü"/>
            </a:pPr>
            <a:r>
              <a:rPr lang="en-US" sz="2000" dirty="0" smtClean="0"/>
              <a:t>has </a:t>
            </a:r>
            <a:r>
              <a:rPr lang="en-US" sz="2000" dirty="0" err="1" smtClean="0"/>
              <a:t>antioestrogenic</a:t>
            </a:r>
            <a:r>
              <a:rPr lang="en-US" sz="2000" dirty="0" smtClean="0"/>
              <a:t> effects on breast and uterus but </a:t>
            </a:r>
            <a:r>
              <a:rPr lang="en-US" sz="2000" dirty="0" err="1" smtClean="0"/>
              <a:t>oestrogenic</a:t>
            </a:r>
            <a:r>
              <a:rPr lang="en-US" sz="2000" dirty="0" smtClean="0"/>
              <a:t> effects on bone, lipid metabolism and blood coagulation. It is used for prevention and treatment of postmenopausal osteoporosis </a:t>
            </a:r>
          </a:p>
          <a:p>
            <a:pPr marL="0" indent="0" algn="l" rtl="0">
              <a:buFont typeface="Wingdings" pitchFamily="2" charset="2"/>
              <a:buChar char="ü"/>
            </a:pPr>
            <a:endParaRPr lang="en-US" sz="2000" dirty="0" smtClean="0"/>
          </a:p>
          <a:p>
            <a:pPr marL="0" indent="0" algn="l" rtl="0">
              <a:buFont typeface="Wingdings" pitchFamily="2" charset="2"/>
              <a:buChar char="ü"/>
            </a:pPr>
            <a:endParaRPr lang="ar-IQ" sz="2000" dirty="0" smtClean="0"/>
          </a:p>
          <a:p>
            <a:pPr marL="0" indent="0" algn="l" rtl="0">
              <a:buFont typeface="Wingdings" pitchFamily="2" charset="2"/>
              <a:buChar char="Ø"/>
            </a:pPr>
            <a:endParaRPr lang="en-US" sz="2000" b="1" i="1" dirty="0" smtClean="0">
              <a:solidFill>
                <a:srgbClr val="FF0000"/>
              </a:solidFill>
            </a:endParaRPr>
          </a:p>
          <a:p>
            <a:pPr marL="0" indent="0" algn="l" rtl="0">
              <a:buFont typeface="Wingdings" pitchFamily="2" charset="2"/>
              <a:buChar char="Ø"/>
            </a:pPr>
            <a:endParaRPr lang="en-US" sz="2000" b="1" i="1" dirty="0" smtClean="0">
              <a:solidFill>
                <a:srgbClr val="FF0000"/>
              </a:solidFill>
            </a:endParaRPr>
          </a:p>
          <a:p>
            <a:pPr marL="0" indent="0" algn="l" rtl="0">
              <a:buFont typeface="Wingdings" pitchFamily="2" charset="2"/>
              <a:buChar char="Ø"/>
            </a:pPr>
            <a:endParaRPr lang="en-US" sz="2000" b="1" i="1" dirty="0" smtClean="0">
              <a:solidFill>
                <a:srgbClr val="FF0000"/>
              </a:solidFill>
            </a:endParaRPr>
          </a:p>
          <a:p>
            <a:pPr marL="0" indent="0" algn="l" rtl="0">
              <a:buFont typeface="Wingdings" pitchFamily="2" charset="2"/>
              <a:buChar char="Ø"/>
            </a:pPr>
            <a:r>
              <a:rPr lang="en-US" sz="2000" b="1" i="1" dirty="0" err="1" smtClean="0">
                <a:solidFill>
                  <a:srgbClr val="FF0000"/>
                </a:solidFill>
              </a:rPr>
              <a:t>Clomiphene</a:t>
            </a:r>
            <a:r>
              <a:rPr lang="en-US" sz="2000" i="1" dirty="0" smtClean="0"/>
              <a:t> </a:t>
            </a:r>
            <a:r>
              <a:rPr lang="en-US" sz="2000" dirty="0" smtClean="0"/>
              <a:t>acts as a partial estrogen agonist and interferes with the negative feedback of estrogens on the hypothalamus. So increases the secretion of </a:t>
            </a:r>
            <a:r>
              <a:rPr lang="en-US" sz="2000" dirty="0" err="1" smtClean="0"/>
              <a:t>gonadotropin</a:t>
            </a:r>
            <a:r>
              <a:rPr lang="en-US" sz="2000" dirty="0" smtClean="0"/>
              <a:t>-releasing hormone and stimulating ovulation.</a:t>
            </a:r>
          </a:p>
          <a:p>
            <a:pPr marL="0" indent="0" algn="l" rtl="0">
              <a:buFont typeface="Wingdings" pitchFamily="2" charset="2"/>
              <a:buChar char="Ø"/>
            </a:pPr>
            <a:endParaRPr lang="en-US" sz="2000" dirty="0" smtClean="0"/>
          </a:p>
          <a:p>
            <a:pPr marL="0" indent="0" algn="l" rtl="0">
              <a:buFont typeface="Wingdings" pitchFamily="2" charset="2"/>
              <a:buChar char="Ø"/>
            </a:pPr>
            <a:endParaRPr lang="en-US" sz="2000" dirty="0" smtClean="0"/>
          </a:p>
          <a:p>
            <a:pPr marL="0" indent="0" algn="l" rtl="0">
              <a:buFont typeface="Wingdings" pitchFamily="2" charset="2"/>
              <a:buChar char="Ø"/>
            </a:pPr>
            <a:endParaRPr lang="en-US" sz="2000" dirty="0"/>
          </a:p>
          <a:p>
            <a:pPr algn="l" rtl="0">
              <a:buFont typeface="Wingdings" panose="05000000000000000000" pitchFamily="2" charset="2"/>
              <a:buChar char="v"/>
            </a:pPr>
            <a:endParaRPr lang="en-US" sz="2000" dirty="0"/>
          </a:p>
          <a:p>
            <a:pPr algn="l" rtl="0">
              <a:buFont typeface="Wingdings" panose="05000000000000000000" pitchFamily="2" charset="2"/>
              <a:buChar char="v"/>
            </a:pPr>
            <a:endParaRPr lang="en-US" sz="2000" b="1" dirty="0">
              <a:solidFill>
                <a:schemeClr val="accent6"/>
              </a:solidFill>
            </a:endParaRPr>
          </a:p>
          <a:p>
            <a:pPr algn="l" rtl="0">
              <a:buFont typeface="Wingdings" panose="05000000000000000000" pitchFamily="2" charset="2"/>
              <a:buChar char="v"/>
            </a:pPr>
            <a:endParaRPr lang="ar-IQ" sz="20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8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1619672" y="0"/>
            <a:ext cx="7315200" cy="715962"/>
          </a:xfrm>
        </p:spPr>
        <p:txBody>
          <a:bodyPr/>
          <a:lstStyle/>
          <a:p>
            <a:pPr rtl="0"/>
            <a: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b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b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b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       </a:t>
            </a:r>
            <a:br>
              <a:rPr lang="en-US" sz="32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US" sz="3200" b="1" dirty="0" smtClean="0"/>
              <a:t>Therapeutic uses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1836792" y="635090"/>
            <a:ext cx="7315200" cy="6222910"/>
          </a:xfrm>
        </p:spPr>
        <p:txBody>
          <a:bodyPr/>
          <a:lstStyle/>
          <a:p>
            <a:pPr algn="l" rtl="0">
              <a:buNone/>
            </a:pPr>
            <a:r>
              <a:rPr lang="en-US" sz="2000" b="1" i="1" dirty="0" err="1" smtClean="0">
                <a:solidFill>
                  <a:srgbClr val="FF0000"/>
                </a:solidFill>
              </a:rPr>
              <a:t>Tamoxifen</a:t>
            </a:r>
            <a:r>
              <a:rPr lang="en-US" sz="2000" i="1" dirty="0" smtClean="0"/>
              <a:t> 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000" dirty="0" smtClean="0"/>
              <a:t> used in the palliative treatment of metastatic </a:t>
            </a:r>
            <a:r>
              <a:rPr lang="en-US" sz="2000" dirty="0" smtClean="0">
                <a:solidFill>
                  <a:srgbClr val="FF0000"/>
                </a:solidFill>
              </a:rPr>
              <a:t>breast cancer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000" dirty="0" smtClean="0"/>
              <a:t>adjuvant therapy following mastectomy or radiation in breast cancer </a:t>
            </a:r>
          </a:p>
          <a:p>
            <a:pPr algn="l" rtl="0">
              <a:buFont typeface="Wingdings" pitchFamily="2" charset="2"/>
              <a:buChar char="Ø"/>
            </a:pPr>
            <a:endParaRPr lang="ar-IQ" sz="2000" dirty="0" smtClean="0"/>
          </a:p>
          <a:p>
            <a:pPr algn="l" rtl="0">
              <a:buFont typeface="Wingdings" pitchFamily="2" charset="2"/>
              <a:buChar char="Ø"/>
            </a:pPr>
            <a:endParaRPr lang="en-US" sz="2000" dirty="0" smtClean="0"/>
          </a:p>
          <a:p>
            <a:pPr algn="l" rtl="0">
              <a:buFont typeface="Wingdings" pitchFamily="2" charset="2"/>
              <a:buChar char="Ø"/>
            </a:pPr>
            <a:endParaRPr lang="en-US" sz="2000" dirty="0"/>
          </a:p>
          <a:p>
            <a:pPr algn="l" rtl="0">
              <a:buFont typeface="Wingdings" pitchFamily="2" charset="2"/>
              <a:buChar char="Ø"/>
            </a:pPr>
            <a:endParaRPr lang="en-US" sz="2000" dirty="0" smtClean="0"/>
          </a:p>
          <a:p>
            <a:pPr algn="l" rtl="0">
              <a:buFont typeface="Wingdings" pitchFamily="2" charset="2"/>
              <a:buChar char="Ø"/>
            </a:pPr>
            <a:endParaRPr lang="en-US" sz="2000" dirty="0" smtClean="0"/>
          </a:p>
          <a:p>
            <a:pPr algn="l" rtl="0">
              <a:buNone/>
            </a:pPr>
            <a:r>
              <a:rPr lang="en-US" sz="2000" b="1" i="1" dirty="0" err="1" smtClean="0">
                <a:solidFill>
                  <a:srgbClr val="FF0000"/>
                </a:solidFill>
              </a:rPr>
              <a:t>Raloxifene</a:t>
            </a:r>
            <a:r>
              <a:rPr lang="en-US" sz="2000" i="1" dirty="0" smtClean="0"/>
              <a:t> </a:t>
            </a:r>
            <a:endParaRPr lang="en-US" sz="2000" dirty="0" smtClean="0"/>
          </a:p>
          <a:p>
            <a:pPr algn="l" rtl="0">
              <a:buFont typeface="Wingdings" pitchFamily="2" charset="2"/>
              <a:buChar char="Ø"/>
            </a:pPr>
            <a:r>
              <a:rPr lang="en-US" sz="2000" dirty="0" smtClean="0"/>
              <a:t>prophylaxis of breast cancer in high-risk women 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000" dirty="0" smtClean="0"/>
              <a:t>for the prevention and treatment of </a:t>
            </a:r>
            <a:r>
              <a:rPr lang="en-US" sz="2000" dirty="0" smtClean="0">
                <a:solidFill>
                  <a:srgbClr val="FF0000"/>
                </a:solidFill>
              </a:rPr>
              <a:t>osteoporosis</a:t>
            </a:r>
            <a:r>
              <a:rPr lang="en-US" sz="2000" dirty="0" smtClean="0"/>
              <a:t> in postmen-</a:t>
            </a:r>
            <a:r>
              <a:rPr lang="en-US" sz="2000" dirty="0" err="1" smtClean="0"/>
              <a:t>opausal</a:t>
            </a:r>
            <a:r>
              <a:rPr lang="en-US" sz="2000" dirty="0" smtClean="0"/>
              <a:t> women</a:t>
            </a:r>
          </a:p>
          <a:p>
            <a:pPr marL="0" indent="0" algn="l" rtl="0">
              <a:buFont typeface="Wingdings" pitchFamily="2" charset="2"/>
              <a:buChar char="Ø"/>
            </a:pPr>
            <a:endParaRPr lang="en-US" sz="2000" dirty="0" smtClean="0"/>
          </a:p>
          <a:p>
            <a:pPr marL="0" indent="0" algn="l" rtl="0">
              <a:buFont typeface="Wingdings" pitchFamily="2" charset="2"/>
              <a:buChar char="Ø"/>
            </a:pPr>
            <a:endParaRPr lang="en-US" sz="2000" dirty="0"/>
          </a:p>
          <a:p>
            <a:pPr algn="l" rtl="0">
              <a:buFont typeface="Wingdings" panose="05000000000000000000" pitchFamily="2" charset="2"/>
              <a:buChar char="v"/>
            </a:pPr>
            <a:endParaRPr lang="en-US" sz="2000" dirty="0"/>
          </a:p>
          <a:p>
            <a:pPr algn="l" rtl="0">
              <a:buFont typeface="Wingdings" panose="05000000000000000000" pitchFamily="2" charset="2"/>
              <a:buChar char="v"/>
            </a:pPr>
            <a:endParaRPr lang="en-US" sz="2000" b="1" dirty="0">
              <a:solidFill>
                <a:schemeClr val="accent6"/>
              </a:solidFill>
            </a:endParaRPr>
          </a:p>
          <a:p>
            <a:pPr algn="l" rtl="0">
              <a:buFont typeface="Wingdings" panose="05000000000000000000" pitchFamily="2" charset="2"/>
              <a:buChar char="v"/>
            </a:pPr>
            <a:endParaRPr lang="ar-IQ" sz="20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25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1619672" y="0"/>
            <a:ext cx="7315200" cy="715962"/>
          </a:xfrm>
        </p:spPr>
        <p:txBody>
          <a:bodyPr/>
          <a:lstStyle/>
          <a:p>
            <a:pPr rtl="0"/>
            <a: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b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b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b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       </a:t>
            </a:r>
            <a:br>
              <a:rPr lang="en-US" sz="32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US" sz="3200" b="1" dirty="0" smtClean="0"/>
              <a:t>Therapeutic uses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1836792" y="635090"/>
            <a:ext cx="7315200" cy="6222910"/>
          </a:xfrm>
        </p:spPr>
        <p:txBody>
          <a:bodyPr/>
          <a:lstStyle/>
          <a:p>
            <a:pPr marL="0" indent="0" algn="l" rtl="0">
              <a:buNone/>
            </a:pPr>
            <a:r>
              <a:rPr lang="en-US" sz="2000" b="1" i="1" dirty="0" smtClean="0">
                <a:solidFill>
                  <a:srgbClr val="FF0000"/>
                </a:solidFill>
              </a:rPr>
              <a:t>Clomiphene</a:t>
            </a:r>
            <a:r>
              <a:rPr lang="en-US" sz="2000" i="1" dirty="0" smtClean="0"/>
              <a:t> </a:t>
            </a:r>
          </a:p>
          <a:p>
            <a:pPr marL="0" indent="0" algn="l" rtl="0">
              <a:buFont typeface="Wingdings" pitchFamily="2" charset="2"/>
              <a:buChar char="Ø"/>
            </a:pPr>
            <a:r>
              <a:rPr lang="en-US" sz="2000" dirty="0" smtClean="0"/>
              <a:t>to treat</a:t>
            </a:r>
            <a:r>
              <a:rPr lang="en-US" sz="2000" dirty="0" smtClean="0">
                <a:solidFill>
                  <a:srgbClr val="FF0000"/>
                </a:solidFill>
              </a:rPr>
              <a:t> infertility </a:t>
            </a:r>
            <a:r>
              <a:rPr lang="en-US" sz="2000" dirty="0" smtClean="0"/>
              <a:t>associated with </a:t>
            </a:r>
            <a:r>
              <a:rPr lang="en-US" sz="2000" dirty="0" err="1" smtClean="0"/>
              <a:t>anovulatory</a:t>
            </a:r>
            <a:r>
              <a:rPr lang="en-US" sz="2000" dirty="0" smtClean="0"/>
              <a:t> cycles, </a:t>
            </a:r>
          </a:p>
          <a:p>
            <a:pPr marL="0" indent="0" algn="l" rtl="0">
              <a:buFont typeface="Wingdings" pitchFamily="2" charset="2"/>
              <a:buChar char="Ø"/>
            </a:pPr>
            <a:r>
              <a:rPr lang="en-US" sz="2000" dirty="0" smtClean="0"/>
              <a:t>is not effective in women with </a:t>
            </a:r>
            <a:r>
              <a:rPr lang="en-US" sz="2000" dirty="0" err="1" smtClean="0"/>
              <a:t>ovulatory</a:t>
            </a:r>
            <a:r>
              <a:rPr lang="en-US" sz="2000" dirty="0" smtClean="0"/>
              <a:t> dysfunction due to pituitary or ovarian failure.</a:t>
            </a:r>
          </a:p>
          <a:p>
            <a:pPr marL="0" indent="0" algn="l" rtl="0"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009900"/>
                </a:solidFill>
              </a:rPr>
              <a:t>Uses of clomiphene in male mechanism behind?</a:t>
            </a:r>
          </a:p>
          <a:p>
            <a:pPr marL="0" indent="0" algn="l" rtl="0">
              <a:buFont typeface="Wingdings" pitchFamily="2" charset="2"/>
              <a:buChar char="Ø"/>
            </a:pPr>
            <a:endParaRPr lang="en-US" sz="2000" dirty="0">
              <a:solidFill>
                <a:srgbClr val="009900"/>
              </a:solidFill>
            </a:endParaRPr>
          </a:p>
          <a:p>
            <a:pPr marL="0" indent="0" algn="l" rtl="0">
              <a:buNone/>
            </a:pPr>
            <a:endParaRPr lang="ar-IQ" sz="2000" b="1" dirty="0" smtClean="0">
              <a:solidFill>
                <a:srgbClr val="FF0000"/>
              </a:solidFill>
            </a:endParaRPr>
          </a:p>
          <a:p>
            <a:pPr marL="0" indent="0" algn="l" rtl="0">
              <a:buFont typeface="Wingdings" pitchFamily="2" charset="2"/>
              <a:buChar char="Ø"/>
            </a:pPr>
            <a:endParaRPr lang="en-US" sz="2000" dirty="0"/>
          </a:p>
          <a:p>
            <a:pPr marL="0" indent="0" algn="l" rtl="0">
              <a:buFont typeface="Wingdings" pitchFamily="2" charset="2"/>
              <a:buChar char="Ø"/>
            </a:pPr>
            <a:endParaRPr lang="ar-IQ" sz="2000" dirty="0" smtClean="0">
              <a:solidFill>
                <a:srgbClr val="FF0000"/>
              </a:solidFill>
            </a:endParaRPr>
          </a:p>
          <a:p>
            <a:pPr marL="0" indent="0" algn="l" rtl="0">
              <a:buFont typeface="Wingdings" pitchFamily="2" charset="2"/>
              <a:buChar char="Ø"/>
            </a:pPr>
            <a:endParaRPr lang="en-US" sz="2000" dirty="0" smtClean="0">
              <a:solidFill>
                <a:srgbClr val="009900"/>
              </a:solidFill>
            </a:endParaRPr>
          </a:p>
          <a:p>
            <a:pPr marL="0" indent="0" algn="l" rtl="0">
              <a:buFont typeface="Wingdings" pitchFamily="2" charset="2"/>
              <a:buChar char="Ø"/>
            </a:pPr>
            <a:endParaRPr lang="en-US" sz="2000" dirty="0"/>
          </a:p>
          <a:p>
            <a:pPr algn="l" rtl="0">
              <a:buFont typeface="Wingdings" panose="05000000000000000000" pitchFamily="2" charset="2"/>
              <a:buChar char="v"/>
            </a:pPr>
            <a:endParaRPr lang="en-US" sz="2000" dirty="0"/>
          </a:p>
          <a:p>
            <a:pPr algn="l" rtl="0">
              <a:buFont typeface="Wingdings" panose="05000000000000000000" pitchFamily="2" charset="2"/>
              <a:buChar char="v"/>
            </a:pPr>
            <a:endParaRPr lang="en-US" sz="2000" b="1" dirty="0">
              <a:solidFill>
                <a:schemeClr val="accent6"/>
              </a:solidFill>
            </a:endParaRPr>
          </a:p>
          <a:p>
            <a:pPr algn="l" rtl="0">
              <a:buFont typeface="Wingdings" panose="05000000000000000000" pitchFamily="2" charset="2"/>
              <a:buChar char="v"/>
            </a:pPr>
            <a:endParaRPr lang="ar-IQ" sz="20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297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1619672" y="0"/>
            <a:ext cx="7315200" cy="715962"/>
          </a:xfrm>
        </p:spPr>
        <p:txBody>
          <a:bodyPr/>
          <a:lstStyle/>
          <a:p>
            <a:pPr rtl="0"/>
            <a: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b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b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b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       </a:t>
            </a:r>
            <a:br>
              <a:rPr lang="en-US" sz="32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en-US" sz="3200" b="1" dirty="0" smtClean="0"/>
              <a:t>Adverse effects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1836792" y="635090"/>
            <a:ext cx="7315200" cy="6222910"/>
          </a:xfrm>
        </p:spPr>
        <p:txBody>
          <a:bodyPr/>
          <a:lstStyle/>
          <a:p>
            <a:pPr marL="0" indent="0" algn="l" rtl="0">
              <a:buNone/>
            </a:pPr>
            <a:r>
              <a:rPr lang="en-US" sz="2000" b="1" dirty="0" err="1" smtClean="0">
                <a:solidFill>
                  <a:schemeClr val="tx1">
                    <a:lumMod val="50000"/>
                  </a:schemeClr>
                </a:solidFill>
              </a:rPr>
              <a:t>tamoxifen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</a:p>
          <a:p>
            <a:pPr marL="0" indent="0" algn="l" rtl="0">
              <a:buNone/>
            </a:pP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2000" dirty="0">
                <a:solidFill>
                  <a:schemeClr val="tx1">
                    <a:lumMod val="50000"/>
                  </a:schemeClr>
                </a:solidFill>
              </a:rPr>
              <a:t>hot flashes and nausea. </a:t>
            </a:r>
            <a:endParaRPr lang="en-US" sz="2000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0" indent="0" algn="l" rtl="0">
              <a:buNone/>
            </a:pP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endParaRPr lang="ar-IQ" sz="2000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0" indent="0" algn="l" rtl="0">
              <a:buNone/>
            </a:pP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2000" dirty="0">
                <a:solidFill>
                  <a:schemeClr val="tx1">
                    <a:lumMod val="50000"/>
                  </a:schemeClr>
                </a:solidFill>
              </a:rPr>
              <a:t>Because it is metabolized 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by various </a:t>
            </a:r>
            <a:r>
              <a:rPr lang="en-US" sz="2000" dirty="0">
                <a:solidFill>
                  <a:schemeClr val="tx1">
                    <a:lumMod val="50000"/>
                  </a:schemeClr>
                </a:solidFill>
              </a:rPr>
              <a:t>CYP450 </a:t>
            </a:r>
            <a:r>
              <a:rPr lang="en-US" sz="2000" dirty="0" err="1">
                <a:solidFill>
                  <a:schemeClr val="tx1">
                    <a:lumMod val="50000"/>
                  </a:schemeClr>
                </a:solidFill>
              </a:rPr>
              <a:t>isoenzymes</a:t>
            </a:r>
            <a:r>
              <a:rPr lang="en-US" sz="2000" dirty="0">
                <a:solidFill>
                  <a:schemeClr val="tx1">
                    <a:lumMod val="50000"/>
                  </a:schemeClr>
                </a:solidFill>
              </a:rPr>
              <a:t>, </a:t>
            </a:r>
            <a:r>
              <a:rPr lang="en-US" sz="2000" dirty="0" err="1">
                <a:solidFill>
                  <a:schemeClr val="tx1">
                    <a:lumMod val="50000"/>
                  </a:schemeClr>
                </a:solidFill>
              </a:rPr>
              <a:t>tamoxifen</a:t>
            </a:r>
            <a:r>
              <a:rPr lang="en-US" sz="2000" dirty="0">
                <a:solidFill>
                  <a:schemeClr val="tx1">
                    <a:lumMod val="50000"/>
                  </a:schemeClr>
                </a:solidFill>
              </a:rPr>
              <a:t> is subject to many drug 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interactions</a:t>
            </a:r>
          </a:p>
          <a:p>
            <a:pPr marL="0" indent="0" algn="l" rtl="0">
              <a:buNone/>
            </a:pPr>
            <a:r>
              <a:rPr lang="en-US" sz="2000" dirty="0" err="1" smtClean="0">
                <a:solidFill>
                  <a:schemeClr val="tx1">
                    <a:lumMod val="50000"/>
                  </a:schemeClr>
                </a:solidFill>
              </a:rPr>
              <a:t>Tamoxifen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2000" dirty="0">
                <a:solidFill>
                  <a:schemeClr val="tx1">
                    <a:lumMod val="50000"/>
                  </a:schemeClr>
                </a:solidFill>
              </a:rPr>
              <a:t>is also an inhibitor 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</a:rPr>
              <a:t>of P-glycoprotein.</a:t>
            </a:r>
          </a:p>
          <a:p>
            <a:pPr marL="0" indent="0" algn="l" rtl="0">
              <a:buNone/>
            </a:pPr>
            <a:endParaRPr lang="ar-IQ" sz="2000" dirty="0" smtClean="0">
              <a:solidFill>
                <a:schemeClr val="tx1">
                  <a:lumMod val="50000"/>
                </a:schemeClr>
              </a:solidFill>
            </a:endParaRPr>
          </a:p>
          <a:p>
            <a:pPr marL="0" indent="0" algn="l" rtl="0">
              <a:buNone/>
            </a:pPr>
            <a:endParaRPr lang="en-US" sz="2000" b="1" i="1" dirty="0" smtClean="0">
              <a:solidFill>
                <a:srgbClr val="FF0000"/>
              </a:solidFill>
            </a:endParaRPr>
          </a:p>
          <a:p>
            <a:pPr marL="0" indent="0" algn="l" rtl="0">
              <a:buNone/>
            </a:pPr>
            <a:r>
              <a:rPr lang="en-US" sz="2000" b="1" i="1" dirty="0" smtClean="0">
                <a:solidFill>
                  <a:srgbClr val="FF0000"/>
                </a:solidFill>
              </a:rPr>
              <a:t>Clomiphene</a:t>
            </a:r>
            <a:r>
              <a:rPr lang="en-US" sz="2000" i="1" dirty="0" smtClean="0"/>
              <a:t> </a:t>
            </a:r>
          </a:p>
          <a:p>
            <a:pPr marL="0" indent="0" algn="l" rtl="0">
              <a:buFont typeface="Wingdings" pitchFamily="2" charset="2"/>
              <a:buChar char="Ø"/>
            </a:pPr>
            <a:r>
              <a:rPr lang="en-US" sz="2000" dirty="0" smtClean="0"/>
              <a:t>dose related and include headache, nausea,, visual disturbances, and ovarian enlargement</a:t>
            </a:r>
          </a:p>
          <a:p>
            <a:pPr marL="0" indent="0" algn="l" rtl="0">
              <a:buFont typeface="Wingdings" pitchFamily="2" charset="2"/>
              <a:buChar char="Ø"/>
            </a:pPr>
            <a:r>
              <a:rPr lang="en-US" sz="2000" dirty="0" smtClean="0"/>
              <a:t>The risk of multiple births (twins or triplets) with </a:t>
            </a:r>
            <a:r>
              <a:rPr lang="en-US" sz="2000" i="1" dirty="0" err="1" smtClean="0"/>
              <a:t>clomiphene</a:t>
            </a:r>
            <a:r>
              <a:rPr lang="en-US" sz="2000" i="1" dirty="0" smtClean="0"/>
              <a:t> </a:t>
            </a:r>
            <a:r>
              <a:rPr lang="en-US" sz="2000" dirty="0" smtClean="0"/>
              <a:t>is 3 to 5 percent</a:t>
            </a:r>
          </a:p>
          <a:p>
            <a:pPr marL="0" indent="0" algn="l" rtl="0">
              <a:buFont typeface="Wingdings" pitchFamily="2" charset="2"/>
              <a:buChar char="Ø"/>
            </a:pPr>
            <a:endParaRPr lang="en-US" sz="2000" dirty="0" smtClean="0"/>
          </a:p>
          <a:p>
            <a:pPr algn="l" rtl="0">
              <a:buFont typeface="Wingdings" panose="05000000000000000000" pitchFamily="2" charset="2"/>
              <a:buChar char="v"/>
            </a:pPr>
            <a:endParaRPr lang="en-US" sz="2000" dirty="0"/>
          </a:p>
          <a:p>
            <a:pPr algn="l" rtl="0">
              <a:buFont typeface="Wingdings" panose="05000000000000000000" pitchFamily="2" charset="2"/>
              <a:buChar char="v"/>
            </a:pPr>
            <a:endParaRPr lang="en-US" sz="2000" b="1" dirty="0">
              <a:solidFill>
                <a:schemeClr val="accent6"/>
              </a:solidFill>
            </a:endParaRPr>
          </a:p>
          <a:p>
            <a:pPr algn="l" rtl="0">
              <a:buFont typeface="Wingdings" panose="05000000000000000000" pitchFamily="2" charset="2"/>
              <a:buChar char="v"/>
            </a:pPr>
            <a:endParaRPr lang="ar-IQ" sz="20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25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1836792" y="635090"/>
            <a:ext cx="7315200" cy="6222910"/>
          </a:xfrm>
        </p:spPr>
        <p:txBody>
          <a:bodyPr/>
          <a:lstStyle/>
          <a:p>
            <a:pPr algn="l" rtl="0">
              <a:buFont typeface="Wingdings" pitchFamily="2" charset="2"/>
              <a:buChar char="Ø"/>
            </a:pPr>
            <a:r>
              <a:rPr lang="en-US" sz="2000" dirty="0" smtClean="0"/>
              <a:t>Sex hormones produced by the </a:t>
            </a:r>
            <a:r>
              <a:rPr lang="en-US" sz="2000" dirty="0" smtClean="0">
                <a:solidFill>
                  <a:srgbClr val="FF0000"/>
                </a:solidFill>
              </a:rPr>
              <a:t>gonads </a:t>
            </a:r>
            <a:r>
              <a:rPr lang="en-US" sz="2000" dirty="0" smtClean="0"/>
              <a:t>are </a:t>
            </a:r>
            <a:r>
              <a:rPr lang="en-US" sz="2000" dirty="0" smtClean="0">
                <a:solidFill>
                  <a:srgbClr val="FF0000"/>
                </a:solidFill>
              </a:rPr>
              <a:t>necessary</a:t>
            </a:r>
            <a:r>
              <a:rPr lang="en-US" sz="2000" dirty="0" smtClean="0"/>
              <a:t> for</a:t>
            </a:r>
          </a:p>
          <a:p>
            <a:pPr algn="l" rtl="0">
              <a:buFont typeface="Wingdings" pitchFamily="2" charset="2"/>
              <a:buChar char="ü"/>
            </a:pPr>
            <a:r>
              <a:rPr lang="en-US" sz="2000" dirty="0" smtClean="0"/>
              <a:t> conception</a:t>
            </a:r>
          </a:p>
          <a:p>
            <a:pPr algn="l" rtl="0">
              <a:buFont typeface="Wingdings" pitchFamily="2" charset="2"/>
              <a:buChar char="ü"/>
            </a:pPr>
            <a:r>
              <a:rPr lang="en-US" sz="2000" dirty="0" smtClean="0"/>
              <a:t>embryonic maturation, and </a:t>
            </a:r>
          </a:p>
          <a:p>
            <a:pPr algn="l" rtl="0">
              <a:buFont typeface="Wingdings" pitchFamily="2" charset="2"/>
              <a:buChar char="ü"/>
            </a:pPr>
            <a:endParaRPr lang="ar-IQ" sz="2000" dirty="0" smtClean="0"/>
          </a:p>
          <a:p>
            <a:pPr algn="l" rtl="0">
              <a:buFont typeface="Wingdings" pitchFamily="2" charset="2"/>
              <a:buChar char="Ø"/>
            </a:pPr>
            <a:endParaRPr lang="en-US" sz="2000" dirty="0" smtClean="0"/>
          </a:p>
          <a:p>
            <a:pPr algn="l" rtl="0">
              <a:buFont typeface="Wingdings" pitchFamily="2" charset="2"/>
              <a:buChar char="Ø"/>
            </a:pPr>
            <a:endParaRPr lang="ar-IQ" sz="2000" dirty="0" smtClean="0"/>
          </a:p>
          <a:p>
            <a:pPr algn="l" rtl="0">
              <a:buFont typeface="Wingdings" pitchFamily="2" charset="2"/>
              <a:buChar char="Ø"/>
            </a:pPr>
            <a:endParaRPr lang="en-US" sz="2000" dirty="0" smtClean="0"/>
          </a:p>
          <a:p>
            <a:pPr algn="l" rtl="0">
              <a:buFont typeface="Wingdings" pitchFamily="2" charset="2"/>
              <a:buChar char="Ø"/>
            </a:pPr>
            <a:r>
              <a:rPr lang="en-US" sz="2000" dirty="0" smtClean="0"/>
              <a:t>Several </a:t>
            </a:r>
            <a:r>
              <a:rPr lang="en-US" sz="2000" dirty="0" smtClean="0">
                <a:solidFill>
                  <a:srgbClr val="FF0000"/>
                </a:solidFill>
              </a:rPr>
              <a:t>antagonists</a:t>
            </a:r>
            <a:r>
              <a:rPr lang="en-US" sz="2000" dirty="0" smtClean="0"/>
              <a:t> are effective in </a:t>
            </a:r>
            <a:r>
              <a:rPr lang="en-US" sz="2000" dirty="0" smtClean="0">
                <a:solidFill>
                  <a:srgbClr val="FF0000"/>
                </a:solidFill>
              </a:rPr>
              <a:t>cancer chemotherapy</a:t>
            </a:r>
          </a:p>
          <a:p>
            <a:pPr algn="l" rtl="0">
              <a:buFont typeface="Wingdings" pitchFamily="2" charset="2"/>
              <a:buChar char="Ø"/>
            </a:pPr>
            <a:endParaRPr lang="en-US" sz="2000" dirty="0" smtClean="0"/>
          </a:p>
          <a:p>
            <a:pPr algn="l" rtl="0">
              <a:buFont typeface="Wingdings" pitchFamily="2" charset="2"/>
              <a:buChar char="Ø"/>
            </a:pPr>
            <a:r>
              <a:rPr lang="en-US" sz="2000" dirty="0" smtClean="0"/>
              <a:t>All </a:t>
            </a:r>
            <a:r>
              <a:rPr lang="en-US" sz="2000" dirty="0" err="1" smtClean="0"/>
              <a:t>gonadal</a:t>
            </a:r>
            <a:r>
              <a:rPr lang="en-US" sz="2000" dirty="0" smtClean="0"/>
              <a:t> hormones are synthesized from the precursor, cholesterol, in a series of steps that includes shortening of the hydrocarbon side chain and hydroxylation of the steroid nucleus.</a:t>
            </a:r>
          </a:p>
          <a:p>
            <a:pPr algn="l" rtl="0">
              <a:buFont typeface="Wingdings" pitchFamily="2" charset="2"/>
              <a:buChar char="Ø"/>
            </a:pPr>
            <a:endParaRPr lang="en-US" sz="2000" dirty="0" smtClean="0"/>
          </a:p>
          <a:p>
            <a:pPr marL="0" indent="0" algn="l" rtl="0">
              <a:buFont typeface="Wingdings" pitchFamily="2" charset="2"/>
              <a:buChar char="Ø"/>
            </a:pPr>
            <a:endParaRPr lang="en-US" sz="2000" dirty="0" smtClean="0"/>
          </a:p>
          <a:p>
            <a:pPr marL="0" indent="0" algn="l" rtl="0">
              <a:buFont typeface="Wingdings" pitchFamily="2" charset="2"/>
              <a:buChar char="Ø"/>
            </a:pPr>
            <a:endParaRPr lang="en-US" sz="2000" dirty="0" smtClean="0"/>
          </a:p>
          <a:p>
            <a:pPr marL="0" indent="0" algn="l" rtl="0">
              <a:buFont typeface="Wingdings" pitchFamily="2" charset="2"/>
              <a:buChar char="Ø"/>
            </a:pPr>
            <a:endParaRPr lang="en-US" sz="2000" dirty="0"/>
          </a:p>
          <a:p>
            <a:pPr algn="l" rtl="0">
              <a:buFont typeface="Wingdings" panose="05000000000000000000" pitchFamily="2" charset="2"/>
              <a:buChar char="v"/>
            </a:pPr>
            <a:endParaRPr lang="en-US" sz="2000" dirty="0"/>
          </a:p>
          <a:p>
            <a:pPr algn="l" rtl="0">
              <a:buFont typeface="Wingdings" panose="05000000000000000000" pitchFamily="2" charset="2"/>
              <a:buChar char="v"/>
            </a:pPr>
            <a:endParaRPr lang="en-US" sz="2000" b="1" dirty="0">
              <a:solidFill>
                <a:schemeClr val="accent6"/>
              </a:solidFill>
            </a:endParaRPr>
          </a:p>
          <a:p>
            <a:pPr algn="l" rtl="0">
              <a:buFont typeface="Wingdings" panose="05000000000000000000" pitchFamily="2" charset="2"/>
              <a:buChar char="v"/>
            </a:pPr>
            <a:endParaRPr lang="ar-IQ" sz="20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25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usama\Desktop\qTaBkbIUKqVQHBEWD6jcG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1619672" y="0"/>
            <a:ext cx="7315200" cy="714356"/>
          </a:xfrm>
        </p:spPr>
        <p:txBody>
          <a:bodyPr/>
          <a:lstStyle/>
          <a:p>
            <a:pPr rtl="0"/>
            <a: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b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b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b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  <a:r>
              <a:rPr lang="en-US" sz="2400" b="1" dirty="0" smtClean="0"/>
              <a:t>ANDROGENS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1836792" y="635090"/>
            <a:ext cx="7315200" cy="6222910"/>
          </a:xfrm>
        </p:spPr>
        <p:txBody>
          <a:bodyPr/>
          <a:lstStyle/>
          <a:p>
            <a:pPr algn="l" rtl="0"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FF0000"/>
                </a:solidFill>
              </a:rPr>
              <a:t>LH </a:t>
            </a:r>
            <a:r>
              <a:rPr lang="en-US" sz="2000" dirty="0" smtClean="0"/>
              <a:t>stimulates </a:t>
            </a:r>
            <a:r>
              <a:rPr lang="en-US" sz="2000" dirty="0" err="1" smtClean="0">
                <a:solidFill>
                  <a:srgbClr val="FF0000"/>
                </a:solidFill>
              </a:rPr>
              <a:t>steroidogenesis</a:t>
            </a:r>
            <a:r>
              <a:rPr lang="en-US" sz="2000" dirty="0" smtClean="0"/>
              <a:t> in the </a:t>
            </a:r>
            <a:r>
              <a:rPr lang="en-US" sz="2000" dirty="0" err="1" smtClean="0"/>
              <a:t>Leydig</a:t>
            </a:r>
            <a:r>
              <a:rPr lang="en-US" sz="2000" dirty="0" smtClean="0"/>
              <a:t> cells</a:t>
            </a:r>
          </a:p>
          <a:p>
            <a:pPr algn="l" rtl="0">
              <a:buFont typeface="Wingdings" pitchFamily="2" charset="2"/>
              <a:buChar char="Ø"/>
            </a:pPr>
            <a:endParaRPr lang="en-US" sz="2000" dirty="0" smtClean="0"/>
          </a:p>
          <a:p>
            <a:pPr algn="l" rtl="0"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FF0000"/>
                </a:solidFill>
              </a:rPr>
              <a:t>FSH</a:t>
            </a:r>
            <a:r>
              <a:rPr lang="en-US" sz="2000" dirty="0" smtClean="0"/>
              <a:t> is necessary for </a:t>
            </a:r>
            <a:r>
              <a:rPr lang="en-US" sz="2000" dirty="0" smtClean="0">
                <a:solidFill>
                  <a:srgbClr val="FF0000"/>
                </a:solidFill>
              </a:rPr>
              <a:t>spermatogenesis in </a:t>
            </a:r>
            <a:r>
              <a:rPr lang="en-US" sz="2000" dirty="0" err="1" smtClean="0">
                <a:solidFill>
                  <a:srgbClr val="FF0000"/>
                </a:solidFill>
              </a:rPr>
              <a:t>sertoli</a:t>
            </a:r>
            <a:r>
              <a:rPr lang="en-US" sz="2000" dirty="0" smtClean="0">
                <a:solidFill>
                  <a:srgbClr val="FF0000"/>
                </a:solidFill>
              </a:rPr>
              <a:t> cells</a:t>
            </a:r>
          </a:p>
          <a:p>
            <a:pPr marL="0" indent="0" algn="l" rtl="0">
              <a:buNone/>
            </a:pPr>
            <a:endParaRPr lang="en-US" sz="2000" dirty="0" smtClean="0"/>
          </a:p>
          <a:p>
            <a:pPr algn="l" rtl="0">
              <a:buFont typeface="Wingdings" pitchFamily="2" charset="2"/>
              <a:buChar char="Ø"/>
            </a:pPr>
            <a:r>
              <a:rPr lang="en-US" sz="2000" dirty="0" smtClean="0"/>
              <a:t>The androgens are </a:t>
            </a:r>
            <a:r>
              <a:rPr lang="en-US" sz="2000" b="1" dirty="0" smtClean="0">
                <a:solidFill>
                  <a:srgbClr val="FF0000"/>
                </a:solidFill>
              </a:rPr>
              <a:t>required for</a:t>
            </a:r>
          </a:p>
          <a:p>
            <a:pPr algn="l" rtl="0">
              <a:buNone/>
            </a:pPr>
            <a:r>
              <a:rPr lang="en-US" sz="2000" dirty="0" smtClean="0"/>
              <a:t> 1) normal maturation in the male,</a:t>
            </a:r>
          </a:p>
          <a:p>
            <a:pPr algn="l" rtl="0">
              <a:buNone/>
            </a:pPr>
            <a:r>
              <a:rPr lang="en-US" sz="2000" dirty="0" smtClean="0"/>
              <a:t> 2) sperm production</a:t>
            </a:r>
          </a:p>
          <a:p>
            <a:pPr algn="l" rtl="0">
              <a:buNone/>
            </a:pPr>
            <a:r>
              <a:rPr lang="en-US" sz="2000" dirty="0" smtClean="0"/>
              <a:t> 3) increased synthesis of muscle proteins and hemoglobin, and </a:t>
            </a:r>
          </a:p>
          <a:p>
            <a:pPr algn="l" rtl="0">
              <a:buNone/>
            </a:pPr>
            <a:r>
              <a:rPr lang="en-US" sz="2000" dirty="0" smtClean="0"/>
              <a:t>4) decreased bone </a:t>
            </a:r>
            <a:r>
              <a:rPr lang="en-US" sz="2000" dirty="0" err="1" smtClean="0"/>
              <a:t>resorption</a:t>
            </a:r>
            <a:r>
              <a:rPr lang="en-US" sz="2000" dirty="0" smtClean="0"/>
              <a:t>.</a:t>
            </a:r>
            <a:endParaRPr lang="en-US" sz="2000" dirty="0"/>
          </a:p>
          <a:p>
            <a:pPr algn="l" rtl="0">
              <a:buFont typeface="Wingdings" panose="05000000000000000000" pitchFamily="2" charset="2"/>
              <a:buChar char="v"/>
            </a:pPr>
            <a:endParaRPr lang="en-US" sz="2000" dirty="0"/>
          </a:p>
          <a:p>
            <a:pPr algn="l" rtl="0">
              <a:buFont typeface="Wingdings" panose="05000000000000000000" pitchFamily="2" charset="2"/>
              <a:buChar char="v"/>
            </a:pPr>
            <a:endParaRPr lang="en-US" sz="2000" b="1" dirty="0">
              <a:solidFill>
                <a:schemeClr val="accent6"/>
              </a:solidFill>
            </a:endParaRPr>
          </a:p>
          <a:p>
            <a:pPr algn="l" rtl="0">
              <a:buFont typeface="Wingdings" panose="05000000000000000000" pitchFamily="2" charset="2"/>
              <a:buChar char="v"/>
            </a:pPr>
            <a:endParaRPr lang="ar-IQ" sz="20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25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1619672" y="0"/>
            <a:ext cx="7315200" cy="714356"/>
          </a:xfrm>
        </p:spPr>
        <p:txBody>
          <a:bodyPr/>
          <a:lstStyle/>
          <a:p>
            <a:pPr rtl="0"/>
            <a: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b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b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b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en-US" sz="2000" b="1" dirty="0" smtClean="0"/>
              <a:t>Mechanism of action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1836792" y="635090"/>
            <a:ext cx="7315200" cy="6222910"/>
          </a:xfrm>
        </p:spPr>
        <p:txBody>
          <a:bodyPr/>
          <a:lstStyle/>
          <a:p>
            <a:pPr algn="l" rtl="0">
              <a:buFont typeface="Wingdings" pitchFamily="2" charset="2"/>
              <a:buChar char="Ø"/>
            </a:pPr>
            <a:r>
              <a:rPr lang="en-US" sz="2000" dirty="0" smtClean="0"/>
              <a:t>bind to a specific </a:t>
            </a:r>
            <a:r>
              <a:rPr lang="en-US" sz="2000" dirty="0" smtClean="0">
                <a:solidFill>
                  <a:srgbClr val="FF0000"/>
                </a:solidFill>
              </a:rPr>
              <a:t>nuclear receptor </a:t>
            </a:r>
            <a:r>
              <a:rPr lang="en-US" sz="2000" dirty="0" smtClean="0"/>
              <a:t>in a target cell</a:t>
            </a:r>
          </a:p>
          <a:p>
            <a:pPr algn="l" rtl="0">
              <a:buFont typeface="Wingdings" pitchFamily="2" charset="2"/>
              <a:buChar char="Ø"/>
            </a:pPr>
            <a:endParaRPr lang="en-US" sz="2000" dirty="0" smtClean="0"/>
          </a:p>
          <a:p>
            <a:pPr algn="l" rtl="0"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FF0000"/>
                </a:solidFill>
              </a:rPr>
              <a:t>testosterone</a:t>
            </a:r>
            <a:r>
              <a:rPr lang="en-US" sz="2000" dirty="0" smtClean="0"/>
              <a:t> itself is the active </a:t>
            </a:r>
            <a:r>
              <a:rPr lang="en-US" sz="2000" dirty="0" err="1" smtClean="0"/>
              <a:t>ligand</a:t>
            </a:r>
            <a:r>
              <a:rPr lang="en-US" sz="2000" dirty="0" smtClean="0"/>
              <a:t> in </a:t>
            </a:r>
            <a:r>
              <a:rPr lang="en-US" sz="2000" dirty="0" smtClean="0">
                <a:solidFill>
                  <a:srgbClr val="FF0000"/>
                </a:solidFill>
              </a:rPr>
              <a:t>muscle and liver</a:t>
            </a:r>
          </a:p>
          <a:p>
            <a:pPr algn="l" rtl="0">
              <a:buFont typeface="Wingdings" pitchFamily="2" charset="2"/>
              <a:buChar char="Ø"/>
            </a:pPr>
            <a:endParaRPr lang="en-US" sz="2000" dirty="0" smtClean="0"/>
          </a:p>
          <a:p>
            <a:pPr algn="l" rtl="0">
              <a:buFont typeface="Wingdings" pitchFamily="2" charset="2"/>
              <a:buChar char="Ø"/>
            </a:pPr>
            <a:endParaRPr lang="en-US" sz="2000" dirty="0" smtClean="0"/>
          </a:p>
          <a:p>
            <a:pPr algn="l" rtl="0">
              <a:buFont typeface="Wingdings" pitchFamily="2" charset="2"/>
              <a:buChar char="Ø"/>
            </a:pPr>
            <a:endParaRPr lang="en-US" sz="2000" dirty="0" smtClean="0"/>
          </a:p>
          <a:p>
            <a:pPr algn="l" rtl="0">
              <a:buFont typeface="Wingdings" pitchFamily="2" charset="2"/>
              <a:buChar char="Ø"/>
            </a:pPr>
            <a:r>
              <a:rPr lang="en-US" sz="2000" dirty="0" smtClean="0"/>
              <a:t>The hormone-receptor complex binds to DNA and stimulates the synthesis of specific RNAs and proteins.</a:t>
            </a:r>
          </a:p>
          <a:p>
            <a:pPr algn="l" rtl="0">
              <a:buFont typeface="Wingdings" pitchFamily="2" charset="2"/>
              <a:buChar char="Ø"/>
            </a:pPr>
            <a:endParaRPr lang="en-US" sz="2000" dirty="0" smtClean="0"/>
          </a:p>
          <a:p>
            <a:pPr algn="l" rtl="0">
              <a:buFont typeface="Wingdings" pitchFamily="2" charset="2"/>
              <a:buChar char="Ø"/>
            </a:pPr>
            <a:r>
              <a:rPr lang="en-US" sz="2000" dirty="0" smtClean="0"/>
              <a:t>Testosterone analogs that</a:t>
            </a:r>
            <a:r>
              <a:rPr lang="en-US" sz="2000" b="1" dirty="0" smtClean="0">
                <a:solidFill>
                  <a:srgbClr val="FF0000"/>
                </a:solidFill>
              </a:rPr>
              <a:t> cannot </a:t>
            </a:r>
            <a:r>
              <a:rPr lang="en-US" sz="2000" dirty="0" smtClean="0"/>
              <a:t>be converted to DHT have less effect on the reproductive system than they do on the skeletal musculature.</a:t>
            </a:r>
            <a:endParaRPr lang="en-US" sz="2000" dirty="0"/>
          </a:p>
          <a:p>
            <a:pPr algn="l" rtl="0">
              <a:buFont typeface="Wingdings" panose="05000000000000000000" pitchFamily="2" charset="2"/>
              <a:buChar char="v"/>
            </a:pPr>
            <a:endParaRPr lang="en-US" sz="2000" b="1" dirty="0">
              <a:solidFill>
                <a:schemeClr val="accent6"/>
              </a:solidFill>
            </a:endParaRPr>
          </a:p>
          <a:p>
            <a:pPr algn="l" rtl="0">
              <a:buFont typeface="Wingdings" panose="05000000000000000000" pitchFamily="2" charset="2"/>
              <a:buChar char="v"/>
            </a:pPr>
            <a:endParaRPr lang="ar-IQ" sz="20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25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1619672" y="0"/>
            <a:ext cx="7315200" cy="714356"/>
          </a:xfrm>
        </p:spPr>
        <p:txBody>
          <a:bodyPr/>
          <a:lstStyle/>
          <a:p>
            <a:pPr rtl="0"/>
            <a: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b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b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b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     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en-US" sz="2000" b="1" dirty="0" smtClean="0"/>
              <a:t>Therapeutic uses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1836792" y="635090"/>
            <a:ext cx="7315200" cy="6222910"/>
          </a:xfrm>
        </p:spPr>
        <p:txBody>
          <a:bodyPr/>
          <a:lstStyle/>
          <a:p>
            <a:pPr algn="l" rtl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1-Androgenic effects</a:t>
            </a:r>
          </a:p>
          <a:p>
            <a:pPr algn="l" rtl="0">
              <a:buFont typeface="Wingdings" pitchFamily="2" charset="2"/>
              <a:buChar char="ü"/>
            </a:pPr>
            <a:endParaRPr lang="en-US" sz="2000" b="1" dirty="0" smtClean="0">
              <a:solidFill>
                <a:schemeClr val="accent6"/>
              </a:solidFill>
            </a:endParaRPr>
          </a:p>
          <a:p>
            <a:pPr algn="l" rtl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2-Anabolic effects</a:t>
            </a:r>
          </a:p>
          <a:p>
            <a:pPr algn="l" rtl="0">
              <a:buFont typeface="Wingdings" pitchFamily="2" charset="2"/>
              <a:buChar char="ü"/>
            </a:pPr>
            <a:endParaRPr lang="en-US" sz="2000" b="1" dirty="0" smtClean="0">
              <a:solidFill>
                <a:schemeClr val="accent6"/>
              </a:solidFill>
            </a:endParaRPr>
          </a:p>
          <a:p>
            <a:pPr algn="l" rtl="0">
              <a:buNone/>
            </a:pPr>
            <a:r>
              <a:rPr lang="en-US" sz="2000" dirty="0" smtClean="0"/>
              <a:t>3- Endometriosis: </a:t>
            </a:r>
          </a:p>
          <a:p>
            <a:pPr algn="l" rtl="0">
              <a:buNone/>
            </a:pPr>
            <a:endParaRPr lang="en-US" sz="2000" dirty="0" smtClean="0"/>
          </a:p>
          <a:p>
            <a:pPr algn="l" rtl="0">
              <a:buNone/>
            </a:pPr>
            <a:r>
              <a:rPr lang="en-US" sz="2000" dirty="0" smtClean="0"/>
              <a:t>.</a:t>
            </a:r>
            <a:endParaRPr lang="en-US" sz="2000" b="1" dirty="0">
              <a:solidFill>
                <a:schemeClr val="accent6"/>
              </a:solidFill>
            </a:endParaRPr>
          </a:p>
          <a:p>
            <a:pPr algn="l" rtl="0">
              <a:buFont typeface="Wingdings" panose="05000000000000000000" pitchFamily="2" charset="2"/>
              <a:buChar char="v"/>
            </a:pPr>
            <a:endParaRPr lang="ar-IQ" sz="20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25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1836792" y="635090"/>
            <a:ext cx="7315200" cy="6222910"/>
          </a:xfrm>
        </p:spPr>
        <p:txBody>
          <a:bodyPr/>
          <a:lstStyle/>
          <a:p>
            <a:pPr algn="l" rtl="0">
              <a:buNone/>
            </a:pPr>
            <a:r>
              <a:rPr lang="en-US" sz="2000" dirty="0" smtClean="0"/>
              <a:t>4-Unapproved use: </a:t>
            </a:r>
          </a:p>
          <a:p>
            <a:pPr algn="l" rtl="0">
              <a:buFont typeface="Wingdings" pitchFamily="2" charset="2"/>
              <a:buChar char="ü"/>
            </a:pPr>
            <a:r>
              <a:rPr lang="en-US" sz="2000" dirty="0" smtClean="0"/>
              <a:t>Anabolic steroids are used to </a:t>
            </a:r>
            <a:r>
              <a:rPr lang="en-US" sz="2000" dirty="0" smtClean="0">
                <a:solidFill>
                  <a:srgbClr val="FF0000"/>
                </a:solidFill>
              </a:rPr>
              <a:t>increase lean body mass</a:t>
            </a:r>
            <a:r>
              <a:rPr lang="en-US" sz="2000" dirty="0" smtClean="0"/>
              <a:t>, </a:t>
            </a:r>
            <a:r>
              <a:rPr lang="en-US" sz="2000" dirty="0" smtClean="0">
                <a:solidFill>
                  <a:srgbClr val="FF0000"/>
                </a:solidFill>
              </a:rPr>
              <a:t>muscle strength</a:t>
            </a:r>
            <a:r>
              <a:rPr lang="en-US" sz="2000" dirty="0" smtClean="0"/>
              <a:t>, and endurance in athletes and body builders . use has been </a:t>
            </a:r>
            <a:r>
              <a:rPr lang="en-US" sz="2000" dirty="0" smtClean="0">
                <a:solidFill>
                  <a:srgbClr val="00B050"/>
                </a:solidFill>
              </a:rPr>
              <a:t>banned </a:t>
            </a:r>
            <a:r>
              <a:rPr lang="en-US" sz="2000" dirty="0" smtClean="0"/>
              <a:t>from the Olympics and in major professional and sports</a:t>
            </a:r>
          </a:p>
          <a:p>
            <a:pPr algn="l" rtl="0">
              <a:buFont typeface="Wingdings" pitchFamily="2" charset="2"/>
              <a:buChar char="ü"/>
            </a:pPr>
            <a:endParaRPr lang="en-US" sz="2000" dirty="0" smtClean="0"/>
          </a:p>
          <a:p>
            <a:pPr algn="l" rtl="0">
              <a:buFont typeface="Wingdings" pitchFamily="2" charset="2"/>
              <a:buChar char="ü"/>
            </a:pPr>
            <a:endParaRPr lang="en-US" sz="2000" dirty="0" smtClean="0"/>
          </a:p>
          <a:p>
            <a:pPr algn="l" rtl="0">
              <a:buFont typeface="Wingdings" pitchFamily="2" charset="2"/>
              <a:buChar char="v"/>
            </a:pPr>
            <a:r>
              <a:rPr lang="en-US" sz="2000" dirty="0" smtClean="0"/>
              <a:t>Testosterone is ineffective orally</a:t>
            </a:r>
          </a:p>
          <a:p>
            <a:pPr algn="l" rtl="0">
              <a:buFont typeface="Wingdings" pitchFamily="2" charset="2"/>
              <a:buChar char="v"/>
            </a:pPr>
            <a:endParaRPr lang="en-US" sz="2000" dirty="0" smtClean="0"/>
          </a:p>
          <a:p>
            <a:pPr algn="l" rtl="0">
              <a:buFont typeface="Wingdings" pitchFamily="2" charset="2"/>
              <a:buChar char="v"/>
            </a:pPr>
            <a:r>
              <a:rPr lang="en-US" sz="2000" dirty="0" smtClean="0"/>
              <a:t>Testosterone and its C</a:t>
            </a:r>
            <a:r>
              <a:rPr lang="en-US" sz="2000" baseline="-25000" dirty="0" smtClean="0"/>
              <a:t>17</a:t>
            </a:r>
            <a:r>
              <a:rPr lang="en-US" sz="2000" dirty="0" smtClean="0"/>
              <a:t>-esters (for example, testosterone </a:t>
            </a:r>
            <a:r>
              <a:rPr lang="en-US" sz="2000" dirty="0" err="1" smtClean="0"/>
              <a:t>cypionate</a:t>
            </a:r>
            <a:r>
              <a:rPr lang="en-US" sz="2000" dirty="0" smtClean="0"/>
              <a:t> or </a:t>
            </a:r>
            <a:r>
              <a:rPr lang="en-US" sz="2000" dirty="0" err="1" smtClean="0"/>
              <a:t>enanthate</a:t>
            </a:r>
            <a:r>
              <a:rPr lang="en-US" sz="2000" dirty="0" smtClean="0"/>
              <a:t>) are administered intramuscularly</a:t>
            </a:r>
          </a:p>
          <a:p>
            <a:pPr algn="l" rtl="0">
              <a:buFont typeface="Wingdings" pitchFamily="2" charset="2"/>
              <a:buChar char="v"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98225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1836792" y="635090"/>
            <a:ext cx="7315200" cy="6222910"/>
          </a:xfrm>
        </p:spPr>
        <p:txBody>
          <a:bodyPr/>
          <a:lstStyle/>
          <a:p>
            <a:pPr algn="l" rtl="0">
              <a:buFont typeface="Wingdings" pitchFamily="2" charset="2"/>
              <a:buChar char="v"/>
            </a:pPr>
            <a:r>
              <a:rPr lang="en-US" sz="2000" dirty="0" err="1" smtClean="0"/>
              <a:t>Transdermal</a:t>
            </a:r>
            <a:r>
              <a:rPr lang="en-US" sz="2000" dirty="0" smtClean="0"/>
              <a:t> patches, topical gels, and </a:t>
            </a:r>
            <a:r>
              <a:rPr lang="en-US" sz="2000" dirty="0" err="1" smtClean="0"/>
              <a:t>buccal</a:t>
            </a:r>
            <a:r>
              <a:rPr lang="en-US" sz="2000" dirty="0" smtClean="0"/>
              <a:t> tablets of testosterone are also available.</a:t>
            </a:r>
          </a:p>
          <a:p>
            <a:pPr algn="l" rtl="0">
              <a:buFont typeface="Wingdings" pitchFamily="2" charset="2"/>
              <a:buChar char="v"/>
            </a:pPr>
            <a:r>
              <a:rPr lang="en-US" sz="2000" dirty="0" smtClean="0">
                <a:solidFill>
                  <a:srgbClr val="FF0000"/>
                </a:solidFill>
              </a:rPr>
              <a:t>Alkylation of the 17 position </a:t>
            </a:r>
            <a:r>
              <a:rPr lang="en-US" sz="2000" dirty="0" smtClean="0"/>
              <a:t>of testosterone allows oral administration of the hormone.</a:t>
            </a:r>
          </a:p>
          <a:p>
            <a:pPr algn="l" rtl="0">
              <a:buFont typeface="Wingdings" pitchFamily="2" charset="2"/>
              <a:buChar char="v"/>
            </a:pPr>
            <a:endParaRPr lang="en-US" sz="2000" dirty="0" smtClean="0">
              <a:solidFill>
                <a:srgbClr val="FF0000"/>
              </a:solidFill>
            </a:endParaRPr>
          </a:p>
          <a:p>
            <a:pPr algn="l" rtl="0">
              <a:buFont typeface="Wingdings" pitchFamily="2" charset="2"/>
              <a:buChar char="v"/>
            </a:pPr>
            <a:endParaRPr lang="en-US" sz="2000" dirty="0" smtClean="0">
              <a:solidFill>
                <a:srgbClr val="FF0000"/>
              </a:solidFill>
            </a:endParaRPr>
          </a:p>
          <a:p>
            <a:pPr algn="l" rtl="0">
              <a:buFont typeface="Wingdings" pitchFamily="2" charset="2"/>
              <a:buChar char="v"/>
            </a:pPr>
            <a:endParaRPr lang="en-US" sz="2000" dirty="0" smtClean="0"/>
          </a:p>
          <a:p>
            <a:pPr algn="l" rtl="0">
              <a:buFont typeface="Wingdings" pitchFamily="2" charset="2"/>
              <a:buChar char="v"/>
            </a:pPr>
            <a:r>
              <a:rPr lang="en-US" sz="2000" dirty="0" err="1" smtClean="0">
                <a:solidFill>
                  <a:srgbClr val="FF0000"/>
                </a:solidFill>
              </a:rPr>
              <a:t>Oxandrolone</a:t>
            </a:r>
            <a:r>
              <a:rPr lang="en-US" sz="2000" dirty="0" smtClean="0"/>
              <a:t> is another orally active testosterone derivative with anabolic activity </a:t>
            </a:r>
            <a:r>
              <a:rPr lang="en-US" sz="2000" dirty="0" smtClean="0">
                <a:solidFill>
                  <a:srgbClr val="FF0000"/>
                </a:solidFill>
              </a:rPr>
              <a:t>3 to 13 times </a:t>
            </a:r>
            <a:r>
              <a:rPr lang="en-US" sz="2000" dirty="0" smtClean="0"/>
              <a:t>that of testosterone</a:t>
            </a:r>
          </a:p>
          <a:p>
            <a:pPr algn="l" rtl="0">
              <a:buFont typeface="Wingdings" pitchFamily="2" charset="2"/>
              <a:buChar char="v"/>
            </a:pPr>
            <a:endParaRPr lang="en-US" sz="2000" dirty="0" smtClean="0"/>
          </a:p>
          <a:p>
            <a:pPr algn="l" rtl="0">
              <a:buFont typeface="Wingdings" pitchFamily="2" charset="2"/>
              <a:buChar char="v"/>
            </a:pPr>
            <a:r>
              <a:rPr lang="en-US" sz="2000" dirty="0" smtClean="0">
                <a:solidFill>
                  <a:srgbClr val="FF0000"/>
                </a:solidFill>
              </a:rPr>
              <a:t>Hepatic adverse </a:t>
            </a:r>
            <a:r>
              <a:rPr lang="en-US" sz="2000" dirty="0" smtClean="0"/>
              <a:t>effects have been associated with the </a:t>
            </a:r>
            <a:r>
              <a:rPr lang="en-US" sz="2000" dirty="0" err="1" smtClean="0"/>
              <a:t>alkylated</a:t>
            </a:r>
            <a:r>
              <a:rPr lang="en-US" sz="2000" dirty="0" smtClean="0"/>
              <a:t> androgens</a:t>
            </a:r>
          </a:p>
          <a:p>
            <a:pPr algn="l" rtl="0">
              <a:buFont typeface="Wingdings" pitchFamily="2" charset="2"/>
              <a:buChar char="v"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98225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1619672" y="0"/>
            <a:ext cx="7315200" cy="714356"/>
          </a:xfrm>
        </p:spPr>
        <p:txBody>
          <a:bodyPr/>
          <a:lstStyle/>
          <a:p>
            <a:pPr rtl="0"/>
            <a: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b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b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b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     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                   </a:t>
            </a:r>
            <a:r>
              <a:rPr lang="en-US" sz="2000" b="1" dirty="0" smtClean="0"/>
              <a:t>Adverse effects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1836792" y="635090"/>
            <a:ext cx="7315200" cy="6222910"/>
          </a:xfrm>
        </p:spPr>
        <p:txBody>
          <a:bodyPr/>
          <a:lstStyle/>
          <a:p>
            <a:pPr algn="l" rtl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in females</a:t>
            </a:r>
            <a:r>
              <a:rPr lang="en-US" sz="2000" dirty="0" smtClean="0"/>
              <a:t>:</a:t>
            </a:r>
          </a:p>
          <a:p>
            <a:pPr algn="l" rtl="0">
              <a:buNone/>
            </a:pPr>
            <a:r>
              <a:rPr lang="en-US" sz="2000" dirty="0" err="1" smtClean="0"/>
              <a:t>Masculinization</a:t>
            </a:r>
            <a:endParaRPr lang="en-US" sz="2000" dirty="0" smtClean="0"/>
          </a:p>
          <a:p>
            <a:pPr algn="l" rtl="0">
              <a:buNone/>
            </a:pPr>
            <a:r>
              <a:rPr lang="en-US" sz="2000" dirty="0" smtClean="0"/>
              <a:t>Acne</a:t>
            </a:r>
          </a:p>
          <a:p>
            <a:pPr algn="l" rtl="0">
              <a:buNone/>
            </a:pPr>
            <a:r>
              <a:rPr lang="en-US" sz="2000" dirty="0" smtClean="0"/>
              <a:t> growth of facial hair</a:t>
            </a:r>
          </a:p>
          <a:p>
            <a:pPr algn="l" rtl="0">
              <a:buNone/>
            </a:pPr>
            <a:endParaRPr lang="en-US" sz="2000" dirty="0" smtClean="0"/>
          </a:p>
          <a:p>
            <a:pPr algn="l" rtl="0">
              <a:buNone/>
            </a:pPr>
            <a:endParaRPr lang="en-US" sz="2000" b="1" dirty="0" smtClean="0">
              <a:solidFill>
                <a:schemeClr val="accent6"/>
              </a:solidFill>
            </a:endParaRPr>
          </a:p>
          <a:p>
            <a:pPr algn="l" rtl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In males</a:t>
            </a:r>
            <a:r>
              <a:rPr lang="en-US" sz="2000" dirty="0" smtClean="0"/>
              <a:t>: </a:t>
            </a:r>
          </a:p>
          <a:p>
            <a:pPr algn="l" rtl="0">
              <a:buNone/>
            </a:pPr>
            <a:r>
              <a:rPr lang="en-US" sz="2000" dirty="0" err="1" smtClean="0"/>
              <a:t>Priapism</a:t>
            </a:r>
            <a:r>
              <a:rPr lang="en-US" sz="2000" dirty="0" smtClean="0"/>
              <a:t>(painful, erection that lasts for more than four hours and occurs without sexual stimulation. )</a:t>
            </a:r>
          </a:p>
          <a:p>
            <a:pPr algn="l" rtl="0">
              <a:buNone/>
            </a:pPr>
            <a:r>
              <a:rPr lang="en-US" sz="2000" dirty="0" smtClean="0"/>
              <a:t> impotence,</a:t>
            </a:r>
          </a:p>
          <a:p>
            <a:pPr algn="l" rtl="0">
              <a:buNone/>
            </a:pPr>
            <a:endParaRPr lang="en-US" sz="2000" dirty="0" smtClean="0"/>
          </a:p>
          <a:p>
            <a:pPr algn="l" rtl="0">
              <a:buNone/>
            </a:pPr>
            <a:endParaRPr lang="ar-IQ" sz="20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25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1643042" y="-142900"/>
            <a:ext cx="7315200" cy="714356"/>
          </a:xfrm>
        </p:spPr>
        <p:txBody>
          <a:bodyPr/>
          <a:lstStyle/>
          <a:p>
            <a:pPr rtl="0"/>
            <a: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b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b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b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     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                   </a:t>
            </a:r>
            <a:r>
              <a:rPr lang="en-US" sz="2000" b="1" dirty="0" smtClean="0"/>
              <a:t>Adverse effects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1828800" y="428604"/>
            <a:ext cx="7315200" cy="6429396"/>
          </a:xfrm>
        </p:spPr>
        <p:txBody>
          <a:bodyPr/>
          <a:lstStyle/>
          <a:p>
            <a:pPr algn="l" rtl="0"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FF0000"/>
                </a:solidFill>
              </a:rPr>
              <a:t>In children</a:t>
            </a:r>
            <a:r>
              <a:rPr lang="en-US" sz="2000" dirty="0" smtClean="0"/>
              <a:t>:</a:t>
            </a:r>
          </a:p>
          <a:p>
            <a:pPr algn="l" rtl="0">
              <a:buNone/>
            </a:pPr>
            <a:r>
              <a:rPr lang="en-US" sz="2000" dirty="0" smtClean="0"/>
              <a:t> Androgens can cause abnormal sexual maturation and growth disturbances resulting from premature closing of the </a:t>
            </a:r>
            <a:r>
              <a:rPr lang="en-US" sz="2000" dirty="0" err="1" smtClean="0"/>
              <a:t>epiphyseal</a:t>
            </a:r>
            <a:r>
              <a:rPr lang="en-US" sz="2000" dirty="0" smtClean="0"/>
              <a:t> plates.</a:t>
            </a:r>
          </a:p>
          <a:p>
            <a:pPr algn="l" rtl="0">
              <a:buNone/>
            </a:pPr>
            <a:endParaRPr lang="en-US" sz="2000" dirty="0" smtClean="0"/>
          </a:p>
          <a:p>
            <a:pPr algn="l" rtl="0">
              <a:buFont typeface="Wingdings" pitchFamily="2" charset="2"/>
              <a:buChar char="Ø"/>
            </a:pPr>
            <a:endParaRPr lang="en-US" sz="2000" dirty="0" smtClean="0">
              <a:solidFill>
                <a:srgbClr val="FF0000"/>
              </a:solidFill>
            </a:endParaRPr>
          </a:p>
          <a:p>
            <a:pPr algn="l" rtl="0">
              <a:buNone/>
            </a:pPr>
            <a:endParaRPr lang="en-US" sz="2000" dirty="0" smtClean="0"/>
          </a:p>
          <a:p>
            <a:pPr algn="l" rtl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In athletes</a:t>
            </a:r>
            <a:r>
              <a:rPr lang="en-US" sz="2000" dirty="0" smtClean="0"/>
              <a:t>: </a:t>
            </a:r>
          </a:p>
          <a:p>
            <a:pPr algn="l" rtl="0">
              <a:buFont typeface="Wingdings" pitchFamily="2" charset="2"/>
              <a:buChar char="ü"/>
            </a:pPr>
            <a:r>
              <a:rPr lang="en-US" sz="2000" dirty="0" smtClean="0"/>
              <a:t>premature closing of the epiphysis of the long bones(young )</a:t>
            </a:r>
          </a:p>
          <a:p>
            <a:pPr algn="l" rtl="0">
              <a:buFont typeface="Wingdings" pitchFamily="2" charset="2"/>
              <a:buChar char="ü"/>
            </a:pPr>
            <a:r>
              <a:rPr lang="en-US" sz="2000" dirty="0" smtClean="0"/>
              <a:t>stunts growth and interrupts development(young)</a:t>
            </a:r>
          </a:p>
          <a:p>
            <a:pPr algn="l" rtl="0">
              <a:buFont typeface="Wingdings" pitchFamily="2" charset="2"/>
              <a:buChar char="ü"/>
            </a:pPr>
            <a:endParaRPr lang="en-US" sz="2000" dirty="0" smtClean="0"/>
          </a:p>
          <a:p>
            <a:pPr algn="l" rtl="0">
              <a:buNone/>
            </a:pPr>
            <a:endParaRPr lang="en-US" sz="2000" dirty="0" smtClean="0"/>
          </a:p>
          <a:p>
            <a:pPr algn="l" rtl="0">
              <a:buNone/>
            </a:pPr>
            <a:r>
              <a:rPr lang="en-US" sz="2000" dirty="0" smtClean="0"/>
              <a:t> hepatic abnormalities, increased aggression &amp; mood disorders.</a:t>
            </a:r>
          </a:p>
          <a:p>
            <a:pPr algn="l" rtl="0">
              <a:buNone/>
            </a:pPr>
            <a:endParaRPr lang="en-US" sz="2000" dirty="0" smtClean="0"/>
          </a:p>
          <a:p>
            <a:pPr algn="l" rtl="0">
              <a:buNone/>
            </a:pPr>
            <a:r>
              <a:rPr lang="en-US" sz="2000" dirty="0" smtClean="0"/>
              <a:t>.</a:t>
            </a:r>
          </a:p>
          <a:p>
            <a:pPr algn="l" rtl="0">
              <a:buNone/>
            </a:pPr>
            <a:endParaRPr lang="ar-IQ" sz="20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25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1643042" y="-142900"/>
            <a:ext cx="7315200" cy="714356"/>
          </a:xfrm>
        </p:spPr>
        <p:txBody>
          <a:bodyPr/>
          <a:lstStyle/>
          <a:p>
            <a:pPr rtl="0"/>
            <a: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b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b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b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     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              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</a:t>
            </a:r>
            <a:r>
              <a:rPr lang="en-US" sz="2400" b="1" dirty="0" err="1" smtClean="0"/>
              <a:t>Antiandrogens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1828800" y="1000108"/>
            <a:ext cx="7315200" cy="6429396"/>
          </a:xfrm>
        </p:spPr>
        <p:txBody>
          <a:bodyPr/>
          <a:lstStyle/>
          <a:p>
            <a:pPr algn="l" rtl="0"/>
            <a:endParaRPr lang="en-US" sz="2000" dirty="0" smtClean="0"/>
          </a:p>
          <a:p>
            <a:pPr algn="l" rtl="0"/>
            <a:endParaRPr lang="en-US" sz="2000" dirty="0" smtClean="0"/>
          </a:p>
          <a:p>
            <a:pPr algn="l" rtl="0"/>
            <a:r>
              <a:rPr lang="en-US" sz="2000" b="1" dirty="0" err="1" smtClean="0">
                <a:solidFill>
                  <a:srgbClr val="FF0000"/>
                </a:solidFill>
              </a:rPr>
              <a:t>Finasteride</a:t>
            </a:r>
            <a:r>
              <a:rPr lang="en-US" sz="2000" b="1" dirty="0" smtClean="0">
                <a:solidFill>
                  <a:srgbClr val="FF0000"/>
                </a:solidFill>
              </a:rPr>
              <a:t> and </a:t>
            </a:r>
            <a:r>
              <a:rPr lang="en-US" sz="2000" b="1" dirty="0" err="1" smtClean="0">
                <a:solidFill>
                  <a:srgbClr val="FF0000"/>
                </a:solidFill>
              </a:rPr>
              <a:t>dutasteride</a:t>
            </a:r>
            <a:r>
              <a:rPr lang="en-US" sz="2000" b="1" dirty="0" smtClean="0">
                <a:solidFill>
                  <a:srgbClr val="FF0000"/>
                </a:solidFill>
              </a:rPr>
              <a:t>  </a:t>
            </a:r>
            <a:r>
              <a:rPr lang="en-US" sz="2000" dirty="0" smtClean="0"/>
              <a:t>agents used for the treatment of benign prostatic hypertrophy, inhibit 5α-reductase leads to a reduction in prostate size</a:t>
            </a:r>
          </a:p>
          <a:p>
            <a:pPr algn="l" rtl="0"/>
            <a:endParaRPr lang="en-US" sz="2000" dirty="0" smtClean="0"/>
          </a:p>
          <a:p>
            <a:pPr algn="l" rtl="0"/>
            <a:r>
              <a:rPr lang="en-US" sz="2000" dirty="0" err="1" smtClean="0">
                <a:solidFill>
                  <a:srgbClr val="FF0000"/>
                </a:solidFill>
              </a:rPr>
              <a:t>Flutamide</a:t>
            </a:r>
            <a:r>
              <a:rPr lang="en-US" sz="2000" dirty="0" smtClean="0">
                <a:solidFill>
                  <a:srgbClr val="FF0000"/>
                </a:solidFill>
              </a:rPr>
              <a:t>, </a:t>
            </a:r>
            <a:r>
              <a:rPr lang="en-US" sz="2000" dirty="0" err="1" smtClean="0">
                <a:solidFill>
                  <a:srgbClr val="FF0000"/>
                </a:solidFill>
              </a:rPr>
              <a:t>bicalutamide</a:t>
            </a:r>
            <a:r>
              <a:rPr lang="en-US" sz="2000" dirty="0" smtClean="0">
                <a:solidFill>
                  <a:srgbClr val="FF0000"/>
                </a:solidFill>
              </a:rPr>
              <a:t> and </a:t>
            </a:r>
            <a:r>
              <a:rPr lang="en-US" sz="2000" dirty="0" err="1" smtClean="0">
                <a:solidFill>
                  <a:srgbClr val="FF0000"/>
                </a:solidFill>
              </a:rPr>
              <a:t>nilutamide</a:t>
            </a:r>
            <a:r>
              <a:rPr lang="en-US" sz="2000" dirty="0" smtClean="0">
                <a:solidFill>
                  <a:srgbClr val="FF0000"/>
                </a:solidFill>
              </a:rPr>
              <a:t>  </a:t>
            </a:r>
            <a:r>
              <a:rPr lang="en-US" sz="2000" dirty="0" smtClean="0"/>
              <a:t>act as competitive inhibitors of androgens at the target cell effective orally for the treatment of prostate cancer.</a:t>
            </a:r>
          </a:p>
          <a:p>
            <a:pPr algn="l" rtl="0"/>
            <a:endParaRPr lang="en-US" sz="2000" dirty="0" smtClean="0"/>
          </a:p>
          <a:p>
            <a:pPr algn="l" rtl="0"/>
            <a:endParaRPr lang="en-US" sz="2000" dirty="0" smtClean="0"/>
          </a:p>
          <a:p>
            <a:pPr algn="l" rtl="0">
              <a:buNone/>
            </a:pPr>
            <a:r>
              <a:rPr lang="en-US" sz="2000" dirty="0" smtClean="0"/>
              <a:t>.</a:t>
            </a:r>
          </a:p>
          <a:p>
            <a:pPr algn="l" rtl="0">
              <a:buNone/>
            </a:pPr>
            <a:endParaRPr lang="ar-IQ" sz="20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25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1643042" y="-142900"/>
            <a:ext cx="7315200" cy="714356"/>
          </a:xfrm>
        </p:spPr>
        <p:txBody>
          <a:bodyPr/>
          <a:lstStyle/>
          <a:p>
            <a:pPr rtl="0"/>
            <a: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b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b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b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            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     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en-US" sz="2800" b="1" dirty="0" err="1" smtClean="0"/>
              <a:t>Antiandrogens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1828800" y="428604"/>
            <a:ext cx="7315200" cy="6429396"/>
          </a:xfrm>
        </p:spPr>
        <p:txBody>
          <a:bodyPr/>
          <a:lstStyle/>
          <a:p>
            <a:pPr algn="l" rtl="0">
              <a:buNone/>
            </a:pPr>
            <a:r>
              <a:rPr lang="en-US" sz="2400" b="1" dirty="0" err="1" smtClean="0">
                <a:solidFill>
                  <a:srgbClr val="FF0000"/>
                </a:solidFill>
              </a:rPr>
              <a:t>Cyproterone</a:t>
            </a:r>
            <a:r>
              <a:rPr lang="en-US" sz="2400" dirty="0" smtClean="0"/>
              <a:t> 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000" dirty="0" smtClean="0"/>
              <a:t> a derivative of progesterone and has</a:t>
            </a:r>
            <a:r>
              <a:rPr lang="en-US" sz="2000" dirty="0" smtClean="0">
                <a:solidFill>
                  <a:srgbClr val="FF0000"/>
                </a:solidFill>
              </a:rPr>
              <a:t> weak </a:t>
            </a:r>
            <a:r>
              <a:rPr lang="en-US" sz="2000" dirty="0" err="1" smtClean="0">
                <a:solidFill>
                  <a:srgbClr val="FF0000"/>
                </a:solidFill>
              </a:rPr>
              <a:t>progestational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activity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000" dirty="0" smtClean="0"/>
              <a:t>It is </a:t>
            </a:r>
            <a:r>
              <a:rPr lang="en-US" sz="2000" dirty="0" smtClean="0">
                <a:solidFill>
                  <a:srgbClr val="FF0000"/>
                </a:solidFill>
              </a:rPr>
              <a:t>a partial agonist at androgen receptors</a:t>
            </a:r>
            <a:r>
              <a:rPr lang="en-US" sz="2000" dirty="0" smtClean="0"/>
              <a:t>, competing with </a:t>
            </a:r>
            <a:r>
              <a:rPr lang="en-US" sz="2000" dirty="0" err="1" smtClean="0"/>
              <a:t>dihydrotestosterone</a:t>
            </a:r>
            <a:r>
              <a:rPr lang="en-US" sz="2000" dirty="0" smtClean="0"/>
              <a:t> for receptors in androgen-sensitive target tissues. </a:t>
            </a:r>
          </a:p>
          <a:p>
            <a:pPr algn="l" rtl="0">
              <a:buFont typeface="Wingdings" pitchFamily="2" charset="2"/>
              <a:buChar char="Ø"/>
            </a:pPr>
            <a:endParaRPr lang="en-US" sz="2000" dirty="0" smtClean="0"/>
          </a:p>
          <a:p>
            <a:pPr algn="l" rtl="0">
              <a:buFont typeface="Wingdings" pitchFamily="2" charset="2"/>
              <a:buChar char="Ø"/>
            </a:pPr>
            <a:r>
              <a:rPr lang="en-US" sz="2000" dirty="0" smtClean="0"/>
              <a:t>It is used as an</a:t>
            </a:r>
            <a:r>
              <a:rPr lang="en-US" sz="2000" dirty="0" smtClean="0">
                <a:solidFill>
                  <a:srgbClr val="FF0000"/>
                </a:solidFill>
              </a:rPr>
              <a:t> adjunct </a:t>
            </a:r>
            <a:r>
              <a:rPr lang="en-US" sz="2000" dirty="0" smtClean="0"/>
              <a:t>in the treatment of prostatic cancer </a:t>
            </a:r>
          </a:p>
          <a:p>
            <a:pPr algn="l" rtl="0">
              <a:buFont typeface="Wingdings" pitchFamily="2" charset="2"/>
              <a:buChar char="Ø"/>
            </a:pPr>
            <a:endParaRPr lang="en-US" sz="2000" dirty="0" smtClean="0"/>
          </a:p>
          <a:p>
            <a:pPr algn="l" rtl="0">
              <a:buFont typeface="Wingdings" pitchFamily="2" charset="2"/>
              <a:buChar char="Ø"/>
            </a:pPr>
            <a:endParaRPr lang="en-US" sz="2000" dirty="0" smtClean="0"/>
          </a:p>
          <a:p>
            <a:pPr algn="l" rtl="0">
              <a:buNone/>
            </a:pPr>
            <a:endParaRPr lang="en-US" sz="2000" dirty="0" smtClean="0"/>
          </a:p>
          <a:p>
            <a:pPr algn="l" rtl="0">
              <a:buNone/>
            </a:pPr>
            <a:endParaRPr lang="en-US" sz="2000" dirty="0" smtClean="0"/>
          </a:p>
          <a:p>
            <a:pPr algn="l" rtl="0"/>
            <a:endParaRPr lang="en-US" sz="2000" dirty="0" smtClean="0"/>
          </a:p>
          <a:p>
            <a:pPr algn="l" rtl="0">
              <a:buNone/>
            </a:pPr>
            <a:r>
              <a:rPr lang="en-US" sz="2000" dirty="0" smtClean="0"/>
              <a:t>.</a:t>
            </a:r>
          </a:p>
          <a:p>
            <a:pPr algn="l" rtl="0">
              <a:buNone/>
            </a:pPr>
            <a:endParaRPr lang="ar-IQ" sz="20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25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1619672" y="0"/>
            <a:ext cx="7315200" cy="715962"/>
          </a:xfrm>
        </p:spPr>
        <p:txBody>
          <a:bodyPr/>
          <a:lstStyle/>
          <a:p>
            <a:pPr rtl="0"/>
            <a: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b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b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b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en-US" sz="3200" b="1" dirty="0" smtClean="0"/>
              <a:t>Estrogens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1836792" y="635090"/>
            <a:ext cx="7315200" cy="6222910"/>
          </a:xfrm>
        </p:spPr>
        <p:txBody>
          <a:bodyPr/>
          <a:lstStyle/>
          <a:p>
            <a:pPr algn="l" rtl="0">
              <a:buFont typeface="Wingdings" pitchFamily="2" charset="2"/>
              <a:buChar char="Ø"/>
            </a:pPr>
            <a:r>
              <a:rPr lang="en-US" sz="2000" b="1" i="1" dirty="0" err="1" smtClean="0">
                <a:solidFill>
                  <a:srgbClr val="FF0000"/>
                </a:solidFill>
              </a:rPr>
              <a:t>Estradiol</a:t>
            </a:r>
            <a:r>
              <a:rPr lang="en-US" sz="2000" i="1" dirty="0" smtClean="0"/>
              <a:t>  </a:t>
            </a:r>
            <a:r>
              <a:rPr lang="en-US" sz="2000" dirty="0" smtClean="0"/>
              <a:t>is the most potent estrogen produced and secreted by the ovary. It is the principal estrogen in the premenopausal woman.</a:t>
            </a:r>
          </a:p>
          <a:p>
            <a:pPr algn="l" rtl="0">
              <a:buFont typeface="Wingdings" pitchFamily="2" charset="2"/>
              <a:buChar char="Ø"/>
            </a:pPr>
            <a:endParaRPr lang="ar-IQ" sz="2000" dirty="0" smtClean="0"/>
          </a:p>
          <a:p>
            <a:pPr algn="l" rtl="0">
              <a:buFont typeface="Wingdings" pitchFamily="2" charset="2"/>
              <a:buChar char="Ø"/>
            </a:pPr>
            <a:endParaRPr lang="en-US" sz="2000" dirty="0" smtClean="0"/>
          </a:p>
          <a:p>
            <a:pPr algn="l" rtl="0">
              <a:buFont typeface="Wingdings" pitchFamily="2" charset="2"/>
              <a:buChar char="Ø"/>
            </a:pPr>
            <a:r>
              <a:rPr lang="en-US" sz="2000" b="1" i="1" dirty="0" err="1" smtClean="0">
                <a:solidFill>
                  <a:srgbClr val="FF0000"/>
                </a:solidFill>
              </a:rPr>
              <a:t>Estriol</a:t>
            </a:r>
            <a:r>
              <a:rPr lang="en-US" sz="2000" b="1" i="1" dirty="0" smtClean="0">
                <a:solidFill>
                  <a:srgbClr val="FF0000"/>
                </a:solidFill>
              </a:rPr>
              <a:t>  </a:t>
            </a:r>
            <a:r>
              <a:rPr lang="en-US" sz="2000" dirty="0" smtClean="0"/>
              <a:t>is another metabolite of </a:t>
            </a:r>
            <a:r>
              <a:rPr lang="en-US" sz="2000" i="1" dirty="0" err="1" smtClean="0"/>
              <a:t>estradiol</a:t>
            </a:r>
            <a:r>
              <a:rPr lang="en-US" sz="2000" i="1" dirty="0" smtClean="0"/>
              <a:t>, </a:t>
            </a:r>
            <a:r>
              <a:rPr lang="en-US" sz="2000" dirty="0" smtClean="0"/>
              <a:t>is significantly less potent than </a:t>
            </a:r>
            <a:r>
              <a:rPr lang="en-US" sz="2000" i="1" dirty="0" err="1" smtClean="0"/>
              <a:t>estradiol</a:t>
            </a:r>
            <a:r>
              <a:rPr lang="en-US" sz="2000" i="1" dirty="0" smtClean="0"/>
              <a:t>. </a:t>
            </a:r>
            <a:r>
              <a:rPr lang="en-US" sz="2000" dirty="0" smtClean="0"/>
              <a:t>It is present in significant amounts during pregnancy, because it is the principal estrogen produced by the placenta.</a:t>
            </a:r>
          </a:p>
          <a:p>
            <a:pPr algn="l" rtl="0">
              <a:buFont typeface="Wingdings" pitchFamily="2" charset="2"/>
              <a:buChar char="Ø"/>
            </a:pPr>
            <a:endParaRPr lang="en-US" sz="2000" dirty="0" smtClean="0"/>
          </a:p>
          <a:p>
            <a:pPr marL="0" indent="0" algn="l" rtl="0">
              <a:buFont typeface="Wingdings" pitchFamily="2" charset="2"/>
              <a:buChar char="Ø"/>
            </a:pPr>
            <a:endParaRPr lang="en-US" sz="2000" dirty="0" smtClean="0"/>
          </a:p>
          <a:p>
            <a:pPr marL="0" indent="0" algn="l" rtl="0">
              <a:buFont typeface="Wingdings" pitchFamily="2" charset="2"/>
              <a:buChar char="Ø"/>
            </a:pPr>
            <a:endParaRPr lang="en-US" sz="2000" dirty="0" smtClean="0"/>
          </a:p>
          <a:p>
            <a:pPr marL="0" indent="0" algn="l" rtl="0">
              <a:buFont typeface="Wingdings" pitchFamily="2" charset="2"/>
              <a:buChar char="Ø"/>
            </a:pPr>
            <a:endParaRPr lang="en-US" sz="2000" dirty="0"/>
          </a:p>
          <a:p>
            <a:pPr algn="l" rtl="0">
              <a:buFont typeface="Wingdings" panose="05000000000000000000" pitchFamily="2" charset="2"/>
              <a:buChar char="v"/>
            </a:pPr>
            <a:endParaRPr lang="en-US" sz="2000" dirty="0"/>
          </a:p>
          <a:p>
            <a:pPr algn="l" rtl="0">
              <a:buFont typeface="Wingdings" panose="05000000000000000000" pitchFamily="2" charset="2"/>
              <a:buChar char="v"/>
            </a:pPr>
            <a:endParaRPr lang="en-US" sz="2000" b="1" dirty="0">
              <a:solidFill>
                <a:schemeClr val="accent6"/>
              </a:solidFill>
            </a:endParaRPr>
          </a:p>
          <a:p>
            <a:pPr algn="l" rtl="0">
              <a:buFont typeface="Wingdings" panose="05000000000000000000" pitchFamily="2" charset="2"/>
              <a:buChar char="v"/>
            </a:pPr>
            <a:endParaRPr lang="ar-IQ" sz="20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25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60" name="Text Box 4"/>
          <p:cNvSpPr txBox="1">
            <a:spLocks noChangeArrowheads="1"/>
          </p:cNvSpPr>
          <p:nvPr/>
        </p:nvSpPr>
        <p:spPr bwMode="auto">
          <a:xfrm>
            <a:off x="2700338" y="2349500"/>
            <a:ext cx="48244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6000">
                <a:solidFill>
                  <a:schemeClr val="accent2"/>
                </a:solidFill>
                <a:latin typeface="Forte" pitchFamily="66" charset="0"/>
                <a:ea typeface="BatangChe" pitchFamily="49" charset="-127"/>
              </a:rPr>
              <a:t>The end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1619672" y="0"/>
            <a:ext cx="7315200" cy="715962"/>
          </a:xfrm>
        </p:spPr>
        <p:txBody>
          <a:bodyPr/>
          <a:lstStyle/>
          <a:p>
            <a:pPr rtl="0"/>
            <a: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b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b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b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en-US" sz="3200" b="1" dirty="0" smtClean="0"/>
              <a:t>Estrogens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1836792" y="635090"/>
            <a:ext cx="7315200" cy="5386198"/>
          </a:xfrm>
        </p:spPr>
        <p:txBody>
          <a:bodyPr/>
          <a:lstStyle/>
          <a:p>
            <a:pPr algn="l" rtl="0">
              <a:buFont typeface="Wingdings" pitchFamily="2" charset="2"/>
              <a:buChar char="Ø"/>
            </a:pPr>
            <a:r>
              <a:rPr lang="en-US" sz="2000" dirty="0" smtClean="0"/>
              <a:t>Synthetic estrogens, such as </a:t>
            </a:r>
            <a:r>
              <a:rPr lang="en-US" sz="2000" i="1" dirty="0" err="1" smtClean="0">
                <a:solidFill>
                  <a:srgbClr val="FF0000"/>
                </a:solidFill>
              </a:rPr>
              <a:t>ethinyl</a:t>
            </a:r>
            <a:r>
              <a:rPr lang="en-US" sz="2000" i="1" dirty="0" smtClean="0">
                <a:solidFill>
                  <a:srgbClr val="FF0000"/>
                </a:solidFill>
              </a:rPr>
              <a:t> </a:t>
            </a:r>
            <a:r>
              <a:rPr lang="en-US" sz="2000" i="1" dirty="0" err="1" smtClean="0">
                <a:solidFill>
                  <a:srgbClr val="FF0000"/>
                </a:solidFill>
              </a:rPr>
              <a:t>estradiol</a:t>
            </a:r>
            <a:r>
              <a:rPr lang="en-US" sz="2000" i="1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undergo less first-pass metabolism than naturally occurring steroids and, thus, are effective when </a:t>
            </a:r>
            <a:r>
              <a:rPr lang="en-US" sz="2000" dirty="0" smtClean="0">
                <a:solidFill>
                  <a:srgbClr val="FF0000"/>
                </a:solidFill>
              </a:rPr>
              <a:t>administered orally </a:t>
            </a:r>
            <a:r>
              <a:rPr lang="en-US" sz="2000" dirty="0" smtClean="0"/>
              <a:t>at lower doses</a:t>
            </a:r>
          </a:p>
          <a:p>
            <a:pPr algn="l" rtl="0">
              <a:buFont typeface="Wingdings" pitchFamily="2" charset="2"/>
              <a:buChar char="Ø"/>
            </a:pPr>
            <a:endParaRPr lang="en-US" sz="2000" dirty="0" smtClean="0"/>
          </a:p>
          <a:p>
            <a:pPr algn="l" rtl="0">
              <a:buFont typeface="Wingdings" pitchFamily="2" charset="2"/>
              <a:buChar char="Ø"/>
            </a:pPr>
            <a:endParaRPr lang="ar-IQ" sz="2000" dirty="0" smtClean="0"/>
          </a:p>
          <a:p>
            <a:pPr algn="l" rtl="0">
              <a:buFont typeface="Wingdings" pitchFamily="2" charset="2"/>
              <a:buChar char="Ø"/>
            </a:pPr>
            <a:endParaRPr lang="en-US" sz="2000" dirty="0" smtClean="0"/>
          </a:p>
          <a:p>
            <a:pPr algn="l" rtl="0">
              <a:buFont typeface="Wingdings" pitchFamily="2" charset="2"/>
              <a:buChar char="Ø"/>
            </a:pPr>
            <a:r>
              <a:rPr lang="en-US" sz="2000" dirty="0" smtClean="0"/>
              <a:t> In the absence of </a:t>
            </a:r>
            <a:r>
              <a:rPr lang="en-US" sz="2000" dirty="0" err="1" smtClean="0"/>
              <a:t>ligand</a:t>
            </a:r>
            <a:r>
              <a:rPr lang="en-US" sz="2000" dirty="0" smtClean="0"/>
              <a:t>, the receptor is sequestered within the cell nucleus and maintained in an</a:t>
            </a:r>
            <a:r>
              <a:rPr lang="en-US" sz="2000" dirty="0" smtClean="0">
                <a:solidFill>
                  <a:srgbClr val="FF0000"/>
                </a:solidFill>
              </a:rPr>
              <a:t> inactive </a:t>
            </a:r>
            <a:r>
              <a:rPr lang="en-US" sz="2000" dirty="0" smtClean="0"/>
              <a:t>state.</a:t>
            </a:r>
          </a:p>
          <a:p>
            <a:pPr algn="l" rtl="0">
              <a:buFont typeface="Wingdings" pitchFamily="2" charset="2"/>
              <a:buChar char="Ø"/>
            </a:pPr>
            <a:endParaRPr lang="en-US" sz="2000" dirty="0" smtClean="0"/>
          </a:p>
          <a:p>
            <a:pPr algn="l" rtl="0">
              <a:buFont typeface="Wingdings" pitchFamily="2" charset="2"/>
              <a:buChar char="Ø"/>
            </a:pPr>
            <a:r>
              <a:rPr lang="en-US" sz="2000" dirty="0" smtClean="0"/>
              <a:t>Similarly to the other nuclear receptors, the protein is prevented from binding to DNA by </a:t>
            </a:r>
            <a:r>
              <a:rPr lang="en-US" sz="2000" dirty="0" smtClean="0">
                <a:solidFill>
                  <a:srgbClr val="FF0000"/>
                </a:solidFill>
              </a:rPr>
              <a:t>heat shock protein</a:t>
            </a:r>
            <a:r>
              <a:rPr lang="en-US" sz="2000" dirty="0" smtClean="0"/>
              <a:t>s. </a:t>
            </a:r>
          </a:p>
          <a:p>
            <a:pPr marL="0" indent="0" algn="l" rtl="0">
              <a:buFont typeface="Wingdings" pitchFamily="2" charset="2"/>
              <a:buChar char="Ø"/>
            </a:pPr>
            <a:endParaRPr lang="en-US" sz="2000" dirty="0" smtClean="0"/>
          </a:p>
          <a:p>
            <a:pPr marL="0" indent="0" algn="l" rtl="0">
              <a:buFont typeface="Wingdings" pitchFamily="2" charset="2"/>
              <a:buChar char="Ø"/>
            </a:pPr>
            <a:endParaRPr lang="en-US" sz="2000" dirty="0" smtClean="0"/>
          </a:p>
          <a:p>
            <a:pPr marL="0" indent="0" algn="l" rtl="0">
              <a:buFont typeface="Wingdings" pitchFamily="2" charset="2"/>
              <a:buChar char="Ø"/>
            </a:pPr>
            <a:endParaRPr lang="en-US" sz="2000" dirty="0"/>
          </a:p>
          <a:p>
            <a:pPr algn="l" rtl="0">
              <a:buFont typeface="Wingdings" panose="05000000000000000000" pitchFamily="2" charset="2"/>
              <a:buChar char="v"/>
            </a:pPr>
            <a:endParaRPr lang="en-US" sz="2000" dirty="0"/>
          </a:p>
          <a:p>
            <a:pPr algn="l" rtl="0">
              <a:buFont typeface="Wingdings" panose="05000000000000000000" pitchFamily="2" charset="2"/>
              <a:buChar char="v"/>
            </a:pPr>
            <a:endParaRPr lang="en-US" sz="2000" b="1" dirty="0">
              <a:solidFill>
                <a:schemeClr val="accent6"/>
              </a:solidFill>
            </a:endParaRPr>
          </a:p>
          <a:p>
            <a:pPr algn="l" rtl="0">
              <a:buFont typeface="Wingdings" panose="05000000000000000000" pitchFamily="2" charset="2"/>
              <a:buChar char="v"/>
            </a:pPr>
            <a:endParaRPr lang="ar-IQ" sz="20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25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1619672" y="0"/>
            <a:ext cx="7315200" cy="715962"/>
          </a:xfrm>
        </p:spPr>
        <p:txBody>
          <a:bodyPr/>
          <a:lstStyle/>
          <a:p>
            <a:pPr rtl="0"/>
            <a: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b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b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b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en-US" sz="3200" b="1" dirty="0" smtClean="0"/>
              <a:t>Estrogens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1836792" y="635090"/>
            <a:ext cx="7315200" cy="6222910"/>
          </a:xfrm>
        </p:spPr>
        <p:txBody>
          <a:bodyPr/>
          <a:lstStyle/>
          <a:p>
            <a:pPr algn="l" rtl="0">
              <a:buNone/>
            </a:pPr>
            <a:endParaRPr lang="en-US" sz="2000" dirty="0" smtClean="0"/>
          </a:p>
          <a:p>
            <a:pPr algn="l" rtl="0">
              <a:buFont typeface="Wingdings" pitchFamily="2" charset="2"/>
              <a:buChar char="Ø"/>
            </a:pPr>
            <a:r>
              <a:rPr lang="en-US" sz="2000" dirty="0" smtClean="0"/>
              <a:t>Other pathways that require these hormones have been identified that lead to more rapid actions. For example</a:t>
            </a:r>
          </a:p>
          <a:p>
            <a:pPr algn="l" rtl="0">
              <a:buFont typeface="Wingdings" pitchFamily="2" charset="2"/>
              <a:buChar char="Ø"/>
            </a:pPr>
            <a:endParaRPr lang="en-US" sz="2000" dirty="0" smtClean="0"/>
          </a:p>
          <a:p>
            <a:pPr marL="514350" indent="-514350" algn="l" rtl="0">
              <a:buFont typeface="+mj-lt"/>
              <a:buAutoNum type="romanUcPeriod"/>
            </a:pPr>
            <a:r>
              <a:rPr lang="en-US" sz="2000" dirty="0" smtClean="0"/>
              <a:t> activation of an estrogen receptor in the membranes of </a:t>
            </a:r>
            <a:r>
              <a:rPr lang="en-US" sz="2000" dirty="0" smtClean="0">
                <a:solidFill>
                  <a:srgbClr val="FF0000"/>
                </a:solidFill>
              </a:rPr>
              <a:t>hypothalamic cells </a:t>
            </a:r>
            <a:r>
              <a:rPr lang="en-US" sz="2000" dirty="0" smtClean="0"/>
              <a:t>has been shown to couple to a G protein </a:t>
            </a:r>
          </a:p>
          <a:p>
            <a:pPr marL="514350" indent="-514350" algn="l" rtl="0">
              <a:buFont typeface="+mj-lt"/>
              <a:buAutoNum type="romanUcPeriod"/>
            </a:pPr>
            <a:endParaRPr lang="ar-IQ" sz="2000" dirty="0" smtClean="0"/>
          </a:p>
          <a:p>
            <a:pPr marL="0" indent="0" algn="l" rtl="0">
              <a:buFont typeface="Wingdings" pitchFamily="2" charset="2"/>
              <a:buChar char="Ø"/>
            </a:pPr>
            <a:endParaRPr lang="en-US" sz="2000" dirty="0" smtClean="0"/>
          </a:p>
          <a:p>
            <a:pPr marL="0" indent="0" algn="l" rtl="0">
              <a:buFont typeface="Wingdings" pitchFamily="2" charset="2"/>
              <a:buChar char="Ø"/>
            </a:pPr>
            <a:endParaRPr lang="en-US" sz="2000" dirty="0" smtClean="0"/>
          </a:p>
          <a:p>
            <a:pPr marL="0" indent="0" algn="l" rtl="0">
              <a:buFont typeface="Wingdings" pitchFamily="2" charset="2"/>
              <a:buChar char="Ø"/>
            </a:pPr>
            <a:endParaRPr lang="en-US" sz="2000" dirty="0"/>
          </a:p>
          <a:p>
            <a:pPr algn="l" rtl="0">
              <a:buFont typeface="Wingdings" panose="05000000000000000000" pitchFamily="2" charset="2"/>
              <a:buChar char="v"/>
            </a:pPr>
            <a:endParaRPr lang="en-US" sz="2000" dirty="0"/>
          </a:p>
          <a:p>
            <a:pPr algn="l" rtl="0">
              <a:buFont typeface="Wingdings" panose="05000000000000000000" pitchFamily="2" charset="2"/>
              <a:buChar char="v"/>
            </a:pPr>
            <a:endParaRPr lang="en-US" sz="2000" b="1" dirty="0">
              <a:solidFill>
                <a:schemeClr val="accent6"/>
              </a:solidFill>
            </a:endParaRPr>
          </a:p>
          <a:p>
            <a:pPr algn="l" rtl="0">
              <a:buFont typeface="Wingdings" panose="05000000000000000000" pitchFamily="2" charset="2"/>
              <a:buChar char="v"/>
            </a:pPr>
            <a:endParaRPr lang="ar-IQ" sz="20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25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1619672" y="0"/>
            <a:ext cx="7315200" cy="715962"/>
          </a:xfrm>
        </p:spPr>
        <p:txBody>
          <a:bodyPr/>
          <a:lstStyle/>
          <a:p>
            <a:pPr rtl="0"/>
            <a: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b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b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b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  <a:br>
              <a:rPr lang="en-US" sz="20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32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US" sz="3200" b="1" dirty="0" smtClean="0"/>
              <a:t>Therapeutic uses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1836792" y="635090"/>
            <a:ext cx="7315200" cy="6222910"/>
          </a:xfrm>
        </p:spPr>
        <p:txBody>
          <a:bodyPr/>
          <a:lstStyle/>
          <a:p>
            <a:pPr algn="l" rtl="0"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1-Postmenopausal HT: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000" dirty="0" smtClean="0"/>
              <a:t>For women who have an intact uterus, a </a:t>
            </a:r>
            <a:r>
              <a:rPr lang="en-US" sz="2000" dirty="0" err="1" smtClean="0"/>
              <a:t>progestogen</a:t>
            </a:r>
            <a:r>
              <a:rPr lang="en-US" sz="2000" dirty="0" smtClean="0"/>
              <a:t> is always included with the estrogen therapy, because the combination reduces the risk of endometrial carcinoma associated with unopposed estrogen.</a:t>
            </a:r>
          </a:p>
          <a:p>
            <a:pPr algn="l" rtl="0">
              <a:buFont typeface="Wingdings" pitchFamily="2" charset="2"/>
              <a:buChar char="Ø"/>
            </a:pPr>
            <a:endParaRPr lang="en-US" sz="2000" dirty="0" smtClean="0"/>
          </a:p>
          <a:p>
            <a:pPr algn="l" rtl="0">
              <a:buFont typeface="Wingdings" pitchFamily="2" charset="2"/>
              <a:buChar char="Ø"/>
            </a:pPr>
            <a:endParaRPr lang="ar-IQ" sz="2000" dirty="0" smtClean="0"/>
          </a:p>
          <a:p>
            <a:pPr algn="l" rtl="0">
              <a:buFont typeface="Wingdings" pitchFamily="2" charset="2"/>
              <a:buChar char="Ø"/>
            </a:pPr>
            <a:endParaRPr lang="en-US" sz="2000" dirty="0" smtClean="0"/>
          </a:p>
          <a:p>
            <a:pPr algn="l" rtl="0">
              <a:buFont typeface="Wingdings" pitchFamily="2" charset="2"/>
              <a:buChar char="Ø"/>
            </a:pPr>
            <a:r>
              <a:rPr lang="en-US" sz="2000" dirty="0" smtClean="0"/>
              <a:t>Lower dose required</a:t>
            </a:r>
          </a:p>
          <a:p>
            <a:pPr algn="l" rtl="0">
              <a:buFont typeface="Wingdings" pitchFamily="2" charset="2"/>
              <a:buChar char="Ø"/>
            </a:pPr>
            <a:endParaRPr lang="en-US" sz="2000" dirty="0" smtClean="0"/>
          </a:p>
          <a:p>
            <a:pPr algn="l" rtl="0">
              <a:buFont typeface="Wingdings" pitchFamily="2" charset="2"/>
              <a:buChar char="Ø"/>
            </a:pPr>
            <a:r>
              <a:rPr lang="en-US" sz="2000" i="1" dirty="0" err="1" smtClean="0"/>
              <a:t>Estradiol</a:t>
            </a:r>
            <a:r>
              <a:rPr lang="en-US" sz="2000" i="1" dirty="0" smtClean="0"/>
              <a:t> </a:t>
            </a:r>
            <a:r>
              <a:rPr lang="en-US" sz="2000" dirty="0" smtClean="0"/>
              <a:t> </a:t>
            </a:r>
            <a:r>
              <a:rPr lang="en-US" sz="2000" dirty="0" err="1" smtClean="0"/>
              <a:t>transdermal</a:t>
            </a:r>
            <a:r>
              <a:rPr lang="en-US" sz="2000" dirty="0" smtClean="0"/>
              <a:t> patch is also effective in treating postmenopausal symptoms.</a:t>
            </a:r>
          </a:p>
          <a:p>
            <a:pPr marL="0" indent="0" algn="l" rtl="0">
              <a:buFont typeface="Wingdings" pitchFamily="2" charset="2"/>
              <a:buChar char="Ø"/>
            </a:pPr>
            <a:endParaRPr lang="en-US" sz="2000" dirty="0" smtClean="0"/>
          </a:p>
          <a:p>
            <a:pPr marL="0" indent="0" algn="l" rtl="0">
              <a:buFont typeface="Wingdings" pitchFamily="2" charset="2"/>
              <a:buChar char="Ø"/>
            </a:pPr>
            <a:endParaRPr lang="en-US" sz="2000" dirty="0"/>
          </a:p>
          <a:p>
            <a:pPr algn="l" rtl="0">
              <a:buFont typeface="Wingdings" panose="05000000000000000000" pitchFamily="2" charset="2"/>
              <a:buChar char="v"/>
            </a:pPr>
            <a:endParaRPr lang="en-US" sz="2000" dirty="0"/>
          </a:p>
          <a:p>
            <a:pPr algn="l" rtl="0">
              <a:buFont typeface="Wingdings" panose="05000000000000000000" pitchFamily="2" charset="2"/>
              <a:buChar char="v"/>
            </a:pPr>
            <a:endParaRPr lang="en-US" sz="2000" b="1" dirty="0">
              <a:solidFill>
                <a:schemeClr val="accent6"/>
              </a:solidFill>
            </a:endParaRPr>
          </a:p>
          <a:p>
            <a:pPr algn="l" rtl="0">
              <a:buFont typeface="Wingdings" panose="05000000000000000000" pitchFamily="2" charset="2"/>
              <a:buChar char="v"/>
            </a:pPr>
            <a:endParaRPr lang="ar-IQ" sz="20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25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1836792" y="0"/>
            <a:ext cx="7315200" cy="6858000"/>
          </a:xfrm>
        </p:spPr>
        <p:txBody>
          <a:bodyPr/>
          <a:lstStyle/>
          <a:p>
            <a:pPr algn="l" rtl="0"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2-Contraception: </a:t>
            </a:r>
            <a:r>
              <a:rPr lang="en-US" sz="2000" dirty="0" smtClean="0"/>
              <a:t>The combination of an estrogen and progestogen provides effective contraception via the oral or transdermal route.</a:t>
            </a:r>
          </a:p>
          <a:p>
            <a:pPr algn="l" rtl="0">
              <a:buNone/>
            </a:pPr>
            <a:endParaRPr lang="en-US" sz="2000" dirty="0"/>
          </a:p>
          <a:p>
            <a:pPr algn="l" rtl="0">
              <a:buNone/>
            </a:pPr>
            <a:endParaRPr lang="en-US" sz="2000" dirty="0" smtClean="0"/>
          </a:p>
          <a:p>
            <a:pPr algn="l" rtl="0">
              <a:buNone/>
            </a:pPr>
            <a:endParaRPr lang="ar-IQ" sz="2000" dirty="0" smtClean="0">
              <a:solidFill>
                <a:srgbClr val="FF0000"/>
              </a:solidFill>
            </a:endParaRPr>
          </a:p>
          <a:p>
            <a:pPr algn="l" rtl="0">
              <a:buNone/>
            </a:pPr>
            <a:endParaRPr lang="en-US" sz="2000" dirty="0" smtClean="0"/>
          </a:p>
          <a:p>
            <a:pPr algn="l" rtl="0">
              <a:buNone/>
            </a:pPr>
            <a:r>
              <a:rPr lang="en-US" sz="2000" dirty="0" smtClean="0"/>
              <a:t> </a:t>
            </a:r>
          </a:p>
          <a:p>
            <a:pPr marL="0" indent="0" algn="l" rtl="0">
              <a:buFont typeface="Wingdings" pitchFamily="2" charset="2"/>
              <a:buChar char="Ø"/>
            </a:pPr>
            <a:endParaRPr lang="en-US" sz="2000" dirty="0" smtClean="0"/>
          </a:p>
          <a:p>
            <a:pPr marL="0" indent="0" algn="l" rtl="0">
              <a:buFont typeface="Wingdings" pitchFamily="2" charset="2"/>
              <a:buChar char="Ø"/>
            </a:pPr>
            <a:endParaRPr lang="en-US" sz="2000" dirty="0" smtClean="0"/>
          </a:p>
          <a:p>
            <a:pPr marL="0" indent="0" algn="l" rtl="0">
              <a:buFont typeface="Wingdings" pitchFamily="2" charset="2"/>
              <a:buChar char="Ø"/>
            </a:pPr>
            <a:endParaRPr lang="en-US" sz="2000" dirty="0"/>
          </a:p>
          <a:p>
            <a:pPr algn="l" rtl="0">
              <a:buFont typeface="Wingdings" panose="05000000000000000000" pitchFamily="2" charset="2"/>
              <a:buChar char="v"/>
            </a:pPr>
            <a:endParaRPr lang="en-US" sz="2000" dirty="0"/>
          </a:p>
          <a:p>
            <a:pPr algn="l" rtl="0">
              <a:buFont typeface="Wingdings" panose="05000000000000000000" pitchFamily="2" charset="2"/>
              <a:buChar char="v"/>
            </a:pPr>
            <a:endParaRPr lang="en-US" sz="2000" b="1" dirty="0">
              <a:solidFill>
                <a:schemeClr val="accent6"/>
              </a:solidFill>
            </a:endParaRPr>
          </a:p>
          <a:p>
            <a:pPr algn="l" rtl="0">
              <a:buFont typeface="Wingdings" panose="05000000000000000000" pitchFamily="2" charset="2"/>
              <a:buChar char="v"/>
            </a:pPr>
            <a:endParaRPr lang="ar-IQ" sz="20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870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1836792" y="142852"/>
            <a:ext cx="7315200" cy="6715148"/>
          </a:xfrm>
        </p:spPr>
        <p:txBody>
          <a:bodyPr/>
          <a:lstStyle/>
          <a:p>
            <a:pPr algn="l" rtl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3-Estrogen therapy usually in combination with a </a:t>
            </a:r>
            <a:r>
              <a:rPr lang="en-US" sz="2000" dirty="0" err="1" smtClean="0">
                <a:solidFill>
                  <a:srgbClr val="FF0000"/>
                </a:solidFill>
              </a:rPr>
              <a:t>progestogen</a:t>
            </a:r>
            <a:r>
              <a:rPr lang="en-US" sz="2000" dirty="0" smtClean="0"/>
              <a:t>, is instituted to stimulate development of secondary sex characteristics in young women (11 to 13 years of age) with primary </a:t>
            </a:r>
            <a:r>
              <a:rPr lang="en-US" sz="2000" dirty="0" err="1" smtClean="0"/>
              <a:t>hypogonadism</a:t>
            </a:r>
            <a:r>
              <a:rPr lang="en-US" sz="2000" dirty="0" smtClean="0"/>
              <a:t>. </a:t>
            </a:r>
          </a:p>
          <a:p>
            <a:pPr algn="l" rtl="0">
              <a:buNone/>
            </a:pPr>
            <a:endParaRPr lang="en-US" sz="2000" dirty="0" smtClean="0"/>
          </a:p>
          <a:p>
            <a:pPr algn="l" rtl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4-Estrogen and </a:t>
            </a:r>
            <a:r>
              <a:rPr lang="en-US" sz="2000" dirty="0" err="1" smtClean="0">
                <a:solidFill>
                  <a:srgbClr val="FF0000"/>
                </a:solidFill>
              </a:rPr>
              <a:t>progestogen</a:t>
            </a:r>
            <a:r>
              <a:rPr lang="en-US" sz="2000" dirty="0" smtClean="0">
                <a:solidFill>
                  <a:srgbClr val="FF0000"/>
                </a:solidFill>
              </a:rPr>
              <a:t> replacement therapy </a:t>
            </a:r>
            <a:r>
              <a:rPr lang="en-US" sz="2000" dirty="0" smtClean="0"/>
              <a:t>is used for women who have premature menopause or premature ovarian failure.</a:t>
            </a:r>
          </a:p>
          <a:p>
            <a:pPr algn="l" rtl="0">
              <a:buNone/>
            </a:pPr>
            <a:endParaRPr lang="en-US" sz="2000" dirty="0" smtClean="0"/>
          </a:p>
          <a:p>
            <a:pPr algn="l" rtl="0">
              <a:buNone/>
            </a:pPr>
            <a:r>
              <a:rPr lang="en-US" sz="2000" dirty="0" smtClean="0">
                <a:solidFill>
                  <a:srgbClr val="FF0000"/>
                </a:solidFill>
              </a:rPr>
              <a:t>5-</a:t>
            </a:r>
            <a:r>
              <a:rPr lang="en-US" sz="2000" dirty="0" smtClean="0"/>
              <a:t>Estrogen may be used for prevention of </a:t>
            </a:r>
            <a:r>
              <a:rPr lang="en-US" sz="2000" dirty="0" smtClean="0">
                <a:solidFill>
                  <a:srgbClr val="FF0000"/>
                </a:solidFill>
              </a:rPr>
              <a:t>osteoporosis</a:t>
            </a:r>
            <a:r>
              <a:rPr lang="en-US" sz="2000" dirty="0" smtClean="0"/>
              <a:t> if other therapies are inappropriate or not tolerated.</a:t>
            </a:r>
          </a:p>
          <a:p>
            <a:pPr algn="l" rtl="0">
              <a:buNone/>
            </a:pPr>
            <a:r>
              <a:rPr lang="en-US" sz="2000" dirty="0" smtClean="0"/>
              <a:t> </a:t>
            </a:r>
          </a:p>
          <a:p>
            <a:pPr marL="0" indent="0" algn="l" rtl="0">
              <a:buFont typeface="Wingdings" pitchFamily="2" charset="2"/>
              <a:buChar char="Ø"/>
            </a:pPr>
            <a:endParaRPr lang="en-US" sz="2000" dirty="0" smtClean="0"/>
          </a:p>
          <a:p>
            <a:pPr marL="0" indent="0" algn="l" rtl="0">
              <a:buFont typeface="Wingdings" pitchFamily="2" charset="2"/>
              <a:buChar char="Ø"/>
            </a:pPr>
            <a:endParaRPr lang="en-US" sz="2000" dirty="0" smtClean="0"/>
          </a:p>
          <a:p>
            <a:pPr marL="0" indent="0" algn="l" rtl="0">
              <a:buFont typeface="Wingdings" pitchFamily="2" charset="2"/>
              <a:buChar char="Ø"/>
            </a:pPr>
            <a:endParaRPr lang="en-US" sz="2000" dirty="0"/>
          </a:p>
          <a:p>
            <a:pPr algn="l" rtl="0">
              <a:buFont typeface="Wingdings" panose="05000000000000000000" pitchFamily="2" charset="2"/>
              <a:buChar char="v"/>
            </a:pPr>
            <a:endParaRPr lang="en-US" sz="2000" dirty="0"/>
          </a:p>
          <a:p>
            <a:pPr algn="l" rtl="0">
              <a:buFont typeface="Wingdings" panose="05000000000000000000" pitchFamily="2" charset="2"/>
              <a:buChar char="v"/>
            </a:pPr>
            <a:endParaRPr lang="en-US" sz="2000" b="1" dirty="0">
              <a:solidFill>
                <a:schemeClr val="accent6"/>
              </a:solidFill>
            </a:endParaRPr>
          </a:p>
          <a:p>
            <a:pPr algn="l" rtl="0">
              <a:buFont typeface="Wingdings" panose="05000000000000000000" pitchFamily="2" charset="2"/>
              <a:buChar char="v"/>
            </a:pPr>
            <a:endParaRPr lang="ar-IQ" sz="20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25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1836792" y="0"/>
            <a:ext cx="7315200" cy="6858000"/>
          </a:xfrm>
        </p:spPr>
        <p:txBody>
          <a:bodyPr/>
          <a:lstStyle/>
          <a:p>
            <a:pPr algn="l" rtl="0">
              <a:buNone/>
            </a:pPr>
            <a:r>
              <a:rPr lang="en-US" sz="2000" b="1" dirty="0" smtClean="0"/>
              <a:t>Pharmacokinetics</a:t>
            </a:r>
          </a:p>
          <a:p>
            <a:pPr algn="l" rtl="0"/>
            <a:r>
              <a:rPr lang="en-US" sz="2000" b="1" dirty="0" smtClean="0"/>
              <a:t>Naturally occurring estrogens: These agents and their </a:t>
            </a:r>
            <a:r>
              <a:rPr lang="en-US" sz="2000" b="1" dirty="0" err="1" smtClean="0"/>
              <a:t>esterified</a:t>
            </a:r>
            <a:r>
              <a:rPr lang="en-US" sz="2000" b="1" dirty="0" smtClean="0"/>
              <a:t> </a:t>
            </a:r>
            <a:r>
              <a:rPr lang="en-US" sz="2000" dirty="0" smtClean="0"/>
              <a:t>or conjugated derivatives are readily absorbed through the gastrointestinal tract, skin, and mucous membranes. Taken orally, </a:t>
            </a:r>
            <a:r>
              <a:rPr lang="en-US" sz="2000" i="1" dirty="0" err="1" smtClean="0"/>
              <a:t>estradiol</a:t>
            </a:r>
            <a:r>
              <a:rPr lang="en-US" sz="2000" i="1" dirty="0" smtClean="0"/>
              <a:t> is rapidly metabolized</a:t>
            </a:r>
          </a:p>
          <a:p>
            <a:pPr algn="l" rtl="0"/>
            <a:endParaRPr lang="en-US" sz="2000" i="1" dirty="0" smtClean="0"/>
          </a:p>
          <a:p>
            <a:pPr algn="l" rtl="0"/>
            <a:endParaRPr lang="ar-IQ" sz="2000" b="1" dirty="0" smtClean="0"/>
          </a:p>
          <a:p>
            <a:pPr algn="l" rtl="0"/>
            <a:endParaRPr lang="en-US" sz="2000" dirty="0" smtClean="0"/>
          </a:p>
          <a:p>
            <a:pPr algn="l" rtl="0"/>
            <a:endParaRPr lang="en-US" sz="2000" dirty="0" smtClean="0"/>
          </a:p>
          <a:p>
            <a:pPr algn="l" rtl="0"/>
            <a:endParaRPr lang="en-US" sz="2000" dirty="0" smtClean="0"/>
          </a:p>
          <a:p>
            <a:pPr marL="0" indent="0" algn="l" rtl="0">
              <a:buFont typeface="Wingdings" pitchFamily="2" charset="2"/>
              <a:buChar char="Ø"/>
            </a:pPr>
            <a:endParaRPr lang="en-US" sz="2000" dirty="0" smtClean="0"/>
          </a:p>
          <a:p>
            <a:pPr marL="0" indent="0" algn="l" rtl="0">
              <a:buFont typeface="Wingdings" pitchFamily="2" charset="2"/>
              <a:buChar char="Ø"/>
            </a:pPr>
            <a:endParaRPr lang="en-US" sz="2000" dirty="0" smtClean="0"/>
          </a:p>
          <a:p>
            <a:pPr marL="0" indent="0" algn="l" rtl="0">
              <a:buFont typeface="Wingdings" pitchFamily="2" charset="2"/>
              <a:buChar char="Ø"/>
            </a:pPr>
            <a:endParaRPr lang="en-US" sz="2000" dirty="0"/>
          </a:p>
          <a:p>
            <a:pPr algn="l" rtl="0">
              <a:buFont typeface="Wingdings" panose="05000000000000000000" pitchFamily="2" charset="2"/>
              <a:buChar char="v"/>
            </a:pPr>
            <a:endParaRPr lang="en-US" sz="2000" dirty="0"/>
          </a:p>
          <a:p>
            <a:pPr algn="l" rtl="0">
              <a:buFont typeface="Wingdings" panose="05000000000000000000" pitchFamily="2" charset="2"/>
              <a:buChar char="v"/>
            </a:pPr>
            <a:endParaRPr lang="en-US" sz="2000" b="1" dirty="0">
              <a:solidFill>
                <a:schemeClr val="accent6"/>
              </a:solidFill>
            </a:endParaRPr>
          </a:p>
          <a:p>
            <a:pPr algn="l" rtl="0">
              <a:buFont typeface="Wingdings" panose="05000000000000000000" pitchFamily="2" charset="2"/>
              <a:buChar char="v"/>
            </a:pPr>
            <a:endParaRPr lang="ar-IQ" sz="20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74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-template">
  <a:themeElements>
    <a:clrScheme name="">
      <a:dk1>
        <a:srgbClr val="4D4D4D"/>
      </a:dk1>
      <a:lt1>
        <a:srgbClr val="FFFFFF"/>
      </a:lt1>
      <a:dk2>
        <a:srgbClr val="4D4D4D"/>
      </a:dk2>
      <a:lt2>
        <a:srgbClr val="163F96"/>
      </a:lt2>
      <a:accent1>
        <a:srgbClr val="065BDB"/>
      </a:accent1>
      <a:accent2>
        <a:srgbClr val="0090F6"/>
      </a:accent2>
      <a:accent3>
        <a:srgbClr val="FFFFFF"/>
      </a:accent3>
      <a:accent4>
        <a:srgbClr val="404040"/>
      </a:accent4>
      <a:accent5>
        <a:srgbClr val="AAB5EA"/>
      </a:accent5>
      <a:accent6>
        <a:srgbClr val="0082DF"/>
      </a:accent6>
      <a:hlink>
        <a:srgbClr val="4FD9FF"/>
      </a:hlink>
      <a:folHlink>
        <a:srgbClr val="D5D5D5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FBB240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FE564C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BB2A32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E84A25"/>
        </a:lt2>
        <a:accent1>
          <a:srgbClr val="ED6A24"/>
        </a:accent1>
        <a:accent2>
          <a:srgbClr val="F99E1C"/>
        </a:accent2>
        <a:accent3>
          <a:srgbClr val="FFFFFF"/>
        </a:accent3>
        <a:accent4>
          <a:srgbClr val="404040"/>
        </a:accent4>
        <a:accent5>
          <a:srgbClr val="F4B9AC"/>
        </a:accent5>
        <a:accent6>
          <a:srgbClr val="E28F18"/>
        </a:accent6>
        <a:hlink>
          <a:srgbClr val="F1B54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B92D14"/>
        </a:lt2>
        <a:accent1>
          <a:srgbClr val="D34E13"/>
        </a:accent1>
        <a:accent2>
          <a:srgbClr val="DC9009"/>
        </a:accent2>
        <a:accent3>
          <a:srgbClr val="FFFFFF"/>
        </a:accent3>
        <a:accent4>
          <a:srgbClr val="404040"/>
        </a:accent4>
        <a:accent5>
          <a:srgbClr val="E6B2AA"/>
        </a:accent5>
        <a:accent6>
          <a:srgbClr val="C78207"/>
        </a:accent6>
        <a:hlink>
          <a:srgbClr val="EEC63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AE6310"/>
        </a:lt2>
        <a:accent1>
          <a:srgbClr val="E79613"/>
        </a:accent1>
        <a:accent2>
          <a:srgbClr val="E1720D"/>
        </a:accent2>
        <a:accent3>
          <a:srgbClr val="FFFFFF"/>
        </a:accent3>
        <a:accent4>
          <a:srgbClr val="404040"/>
        </a:accent4>
        <a:accent5>
          <a:srgbClr val="F1C9AA"/>
        </a:accent5>
        <a:accent6>
          <a:srgbClr val="CC670B"/>
        </a:accent6>
        <a:hlink>
          <a:srgbClr val="C6470A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AF5612"/>
        </a:lt2>
        <a:accent1>
          <a:srgbClr val="CB882F"/>
        </a:accent1>
        <a:accent2>
          <a:srgbClr val="E7C432"/>
        </a:accent2>
        <a:accent3>
          <a:srgbClr val="FFFFFF"/>
        </a:accent3>
        <a:accent4>
          <a:srgbClr val="404040"/>
        </a:accent4>
        <a:accent5>
          <a:srgbClr val="E2C3AD"/>
        </a:accent5>
        <a:accent6>
          <a:srgbClr val="D1B12C"/>
        </a:accent6>
        <a:hlink>
          <a:srgbClr val="EECA3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9A5E40"/>
        </a:lt2>
        <a:accent1>
          <a:srgbClr val="AE7750"/>
        </a:accent1>
        <a:accent2>
          <a:srgbClr val="C08D60"/>
        </a:accent2>
        <a:accent3>
          <a:srgbClr val="FFFFFF"/>
        </a:accent3>
        <a:accent4>
          <a:srgbClr val="404040"/>
        </a:accent4>
        <a:accent5>
          <a:srgbClr val="D3BDB3"/>
        </a:accent5>
        <a:accent6>
          <a:srgbClr val="AE7F56"/>
        </a:accent6>
        <a:hlink>
          <a:srgbClr val="CCA47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D1BB77"/>
        </a:lt2>
        <a:accent1>
          <a:srgbClr val="DBBA87"/>
        </a:accent1>
        <a:accent2>
          <a:srgbClr val="E0B265"/>
        </a:accent2>
        <a:accent3>
          <a:srgbClr val="FFFFFF"/>
        </a:accent3>
        <a:accent4>
          <a:srgbClr val="404040"/>
        </a:accent4>
        <a:accent5>
          <a:srgbClr val="EAD9C3"/>
        </a:accent5>
        <a:accent6>
          <a:srgbClr val="CBA15B"/>
        </a:accent6>
        <a:hlink>
          <a:srgbClr val="E9C27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2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3">
        <a:dk1>
          <a:srgbClr val="4D4D4D"/>
        </a:dk1>
        <a:lt1>
          <a:srgbClr val="FFFFFF"/>
        </a:lt1>
        <a:dk2>
          <a:srgbClr val="4D4D4D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404040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D3D3D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4">
        <a:dk1>
          <a:srgbClr val="FFFFFF"/>
        </a:dk1>
        <a:lt1>
          <a:srgbClr val="FFFFFF"/>
        </a:lt1>
        <a:dk2>
          <a:srgbClr val="FFFFFF"/>
        </a:dk2>
        <a:lt2>
          <a:srgbClr val="45762A"/>
        </a:lt2>
        <a:accent1>
          <a:srgbClr val="42934C"/>
        </a:accent1>
        <a:accent2>
          <a:srgbClr val="34B66A"/>
        </a:accent2>
        <a:accent3>
          <a:srgbClr val="FFFFFF"/>
        </a:accent3>
        <a:accent4>
          <a:srgbClr val="DADADA"/>
        </a:accent4>
        <a:accent5>
          <a:srgbClr val="B0C8B2"/>
        </a:accent5>
        <a:accent6>
          <a:srgbClr val="2EA55F"/>
        </a:accent6>
        <a:hlink>
          <a:srgbClr val="34C8D1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5">
        <a:dk1>
          <a:srgbClr val="FFFFFF"/>
        </a:dk1>
        <a:lt1>
          <a:srgbClr val="FFFFFF"/>
        </a:lt1>
        <a:dk2>
          <a:srgbClr val="FFFFFF"/>
        </a:dk2>
        <a:lt2>
          <a:srgbClr val="55A6FE"/>
        </a:lt2>
        <a:accent1>
          <a:srgbClr val="71BBFF"/>
        </a:accent1>
        <a:accent2>
          <a:srgbClr val="74CCFF"/>
        </a:accent2>
        <a:accent3>
          <a:srgbClr val="FFFFFF"/>
        </a:accent3>
        <a:accent4>
          <a:srgbClr val="DADADA"/>
        </a:accent4>
        <a:accent5>
          <a:srgbClr val="BBDAFF"/>
        </a:accent5>
        <a:accent6>
          <a:srgbClr val="68B9E7"/>
        </a:accent6>
        <a:hlink>
          <a:srgbClr val="94D8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6">
        <a:dk1>
          <a:srgbClr val="FFFFFF"/>
        </a:dk1>
        <a:lt1>
          <a:srgbClr val="FFFFFF"/>
        </a:lt1>
        <a:dk2>
          <a:srgbClr val="FFFFFF"/>
        </a:dk2>
        <a:lt2>
          <a:srgbClr val="4BA1FF"/>
        </a:lt2>
        <a:accent1>
          <a:srgbClr val="5DB2FF"/>
        </a:accent1>
        <a:accent2>
          <a:srgbClr val="65C8FF"/>
        </a:accent2>
        <a:accent3>
          <a:srgbClr val="FFFFFF"/>
        </a:accent3>
        <a:accent4>
          <a:srgbClr val="DADADA"/>
        </a:accent4>
        <a:accent5>
          <a:srgbClr val="B6D5FF"/>
        </a:accent5>
        <a:accent6>
          <a:srgbClr val="5BB5E7"/>
        </a:accent6>
        <a:hlink>
          <a:srgbClr val="87E1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AS1">
  <a:themeElements>
    <a:clrScheme name="AAS1 1">
      <a:dk1>
        <a:srgbClr val="808080"/>
      </a:dk1>
      <a:lt1>
        <a:srgbClr val="F8F8F8"/>
      </a:lt1>
      <a:dk2>
        <a:srgbClr val="000000"/>
      </a:dk2>
      <a:lt2>
        <a:srgbClr val="FFFFFF"/>
      </a:lt2>
      <a:accent1>
        <a:srgbClr val="6699FF"/>
      </a:accent1>
      <a:accent2>
        <a:srgbClr val="9933FF"/>
      </a:accent2>
      <a:accent3>
        <a:srgbClr val="AAAAAA"/>
      </a:accent3>
      <a:accent4>
        <a:srgbClr val="D4D4D4"/>
      </a:accent4>
      <a:accent5>
        <a:srgbClr val="B8CAFF"/>
      </a:accent5>
      <a:accent6>
        <a:srgbClr val="8A2DE7"/>
      </a:accent6>
      <a:hlink>
        <a:srgbClr val="00FFFF"/>
      </a:hlink>
      <a:folHlink>
        <a:srgbClr val="0099CC"/>
      </a:folHlink>
    </a:clrScheme>
    <a:fontScheme name="AAS1">
      <a:majorFont>
        <a:latin typeface="Tahoma"/>
        <a:ea typeface="SimSun"/>
        <a:cs typeface=""/>
      </a:majorFont>
      <a:minorFont>
        <a:latin typeface="Tahoma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1"/>
        </a:gradFill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SimSun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1"/>
        </a:gradFill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SimSun" pitchFamily="2" charset="-122"/>
          </a:defRPr>
        </a:defPPr>
      </a:lstStyle>
    </a:lnDef>
  </a:objectDefaults>
  <a:extraClrSchemeLst>
    <a:extraClrScheme>
      <a:clrScheme name="AAS1 1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S1 2">
        <a:dk1>
          <a:srgbClr val="000066"/>
        </a:dk1>
        <a:lt1>
          <a:srgbClr val="FFFFFF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FFFFFF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S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S1 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CC9900"/>
        </a:accent1>
        <a:accent2>
          <a:srgbClr val="996600"/>
        </a:accent2>
        <a:accent3>
          <a:srgbClr val="AAAAAA"/>
        </a:accent3>
        <a:accent4>
          <a:srgbClr val="D4D4D4"/>
        </a:accent4>
        <a:accent5>
          <a:srgbClr val="E2CAAA"/>
        </a:accent5>
        <a:accent6>
          <a:srgbClr val="8A5C00"/>
        </a:accent6>
        <a:hlink>
          <a:srgbClr val="CC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S1 5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FF6600"/>
        </a:accent1>
        <a:accent2>
          <a:srgbClr val="FF41FF"/>
        </a:accent2>
        <a:accent3>
          <a:srgbClr val="AAAAAA"/>
        </a:accent3>
        <a:accent4>
          <a:srgbClr val="D4D4D4"/>
        </a:accent4>
        <a:accent5>
          <a:srgbClr val="FFB8AA"/>
        </a:accent5>
        <a:accent6>
          <a:srgbClr val="E73AE7"/>
        </a:accent6>
        <a:hlink>
          <a:srgbClr val="FF0066"/>
        </a:hlink>
        <a:folHlink>
          <a:srgbClr val="CC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S1 6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FF4FC9"/>
        </a:accent1>
        <a:accent2>
          <a:srgbClr val="FF91B6"/>
        </a:accent2>
        <a:accent3>
          <a:srgbClr val="AAAAAA"/>
        </a:accent3>
        <a:accent4>
          <a:srgbClr val="D4D4D4"/>
        </a:accent4>
        <a:accent5>
          <a:srgbClr val="FFB2E1"/>
        </a:accent5>
        <a:accent6>
          <a:srgbClr val="E783A5"/>
        </a:accent6>
        <a:hlink>
          <a:srgbClr val="FF99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سمة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powerpoint-template</Template>
  <TotalTime>11685</TotalTime>
  <Words>1264</Words>
  <Application>Microsoft Office PowerPoint</Application>
  <PresentationFormat>On-screen Show (4:3)</PresentationFormat>
  <Paragraphs>338</Paragraphs>
  <Slides>30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powerpoint-template</vt:lpstr>
      <vt:lpstr>AAS1</vt:lpstr>
      <vt:lpstr>Estrogens &amp; androgens أ.م.د.اسامة ايوب يعقوب </vt:lpstr>
      <vt:lpstr>PowerPoint Presentation</vt:lpstr>
      <vt:lpstr>                                                                                                                                                                       Estrogens        </vt:lpstr>
      <vt:lpstr>                                                                                                                                                                       Estrogens        </vt:lpstr>
      <vt:lpstr>                                                                                                                                                                       Estrogens        </vt:lpstr>
      <vt:lpstr>                                                                                                                                                                Therapeutic uses   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                                                                                                                                                                 Selective Estrogen-Receptor Modulators         </vt:lpstr>
      <vt:lpstr>                                                                                                                                                                        Selective Estrogen-Receptor Modulators         </vt:lpstr>
      <vt:lpstr>                                                                                                                                                                        Selective Estrogen-Receptor Modulators         </vt:lpstr>
      <vt:lpstr>PowerPoint Presentation</vt:lpstr>
      <vt:lpstr>                                                                                                                                                                                          Therapeutic uses         </vt:lpstr>
      <vt:lpstr>                                                                                                                                                                                          Therapeutic uses         </vt:lpstr>
      <vt:lpstr>                                                                                                                                                                                           Adverse effects          </vt:lpstr>
      <vt:lpstr>PowerPoint Presentation</vt:lpstr>
      <vt:lpstr>PowerPoint Presentation</vt:lpstr>
      <vt:lpstr>                                                                                                                                                                             ANDROGENS          </vt:lpstr>
      <vt:lpstr>                                                                                                                                                                       Mechanism of action          </vt:lpstr>
      <vt:lpstr>                                                                                                                                                                                                        Therapeutic uses           </vt:lpstr>
      <vt:lpstr>PowerPoint Presentation</vt:lpstr>
      <vt:lpstr>PowerPoint Presentation</vt:lpstr>
      <vt:lpstr>                                                                                                                                                                                                                                              Adverse effects            </vt:lpstr>
      <vt:lpstr>                                                                                                                                                                                                                                              Adverse effects            </vt:lpstr>
      <vt:lpstr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Antiandrogens            </vt:lpstr>
      <vt:lpstr>                                                                                                                                                                                                                                   Antiandrogens           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Ausama</dc:creator>
  <cp:lastModifiedBy>Maher</cp:lastModifiedBy>
  <cp:revision>987</cp:revision>
  <dcterms:created xsi:type="dcterms:W3CDTF">2012-09-21T11:26:58Z</dcterms:created>
  <dcterms:modified xsi:type="dcterms:W3CDTF">2019-02-25T20:53:40Z</dcterms:modified>
</cp:coreProperties>
</file>